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  <p:sldMasterId id="2147483669" r:id="rId3"/>
  </p:sldMasterIdLst>
  <p:notesMasterIdLst>
    <p:notesMasterId r:id="rId54"/>
  </p:notesMasterIdLst>
  <p:sldIdLst>
    <p:sldId id="256" r:id="rId4"/>
    <p:sldId id="257" r:id="rId5"/>
    <p:sldId id="258" r:id="rId6"/>
    <p:sldId id="262" r:id="rId7"/>
    <p:sldId id="263" r:id="rId8"/>
    <p:sldId id="296" r:id="rId9"/>
    <p:sldId id="297" r:id="rId10"/>
    <p:sldId id="298" r:id="rId11"/>
    <p:sldId id="299" r:id="rId12"/>
    <p:sldId id="334" r:id="rId13"/>
    <p:sldId id="264" r:id="rId14"/>
    <p:sldId id="300" r:id="rId15"/>
    <p:sldId id="301" r:id="rId16"/>
    <p:sldId id="335" r:id="rId17"/>
    <p:sldId id="265" r:id="rId18"/>
    <p:sldId id="302" r:id="rId19"/>
    <p:sldId id="303" r:id="rId20"/>
    <p:sldId id="304" r:id="rId21"/>
    <p:sldId id="305" r:id="rId22"/>
    <p:sldId id="270" r:id="rId23"/>
    <p:sldId id="272" r:id="rId24"/>
    <p:sldId id="306" r:id="rId25"/>
    <p:sldId id="307" r:id="rId26"/>
    <p:sldId id="308" r:id="rId27"/>
    <p:sldId id="309" r:id="rId28"/>
    <p:sldId id="310" r:id="rId29"/>
    <p:sldId id="311" r:id="rId30"/>
    <p:sldId id="314" r:id="rId31"/>
    <p:sldId id="315" r:id="rId32"/>
    <p:sldId id="328" r:id="rId33"/>
    <p:sldId id="329" r:id="rId34"/>
    <p:sldId id="319" r:id="rId35"/>
    <p:sldId id="330" r:id="rId36"/>
    <p:sldId id="321" r:id="rId37"/>
    <p:sldId id="331" r:id="rId38"/>
    <p:sldId id="323" r:id="rId39"/>
    <p:sldId id="332" r:id="rId40"/>
    <p:sldId id="325" r:id="rId41"/>
    <p:sldId id="327" r:id="rId42"/>
    <p:sldId id="336" r:id="rId43"/>
    <p:sldId id="333" r:id="rId44"/>
    <p:sldId id="337" r:id="rId45"/>
    <p:sldId id="341" r:id="rId46"/>
    <p:sldId id="338" r:id="rId47"/>
    <p:sldId id="339" r:id="rId48"/>
    <p:sldId id="313" r:id="rId49"/>
    <p:sldId id="312" r:id="rId50"/>
    <p:sldId id="259" r:id="rId51"/>
    <p:sldId id="260" r:id="rId52"/>
    <p:sldId id="261" r:id="rId53"/>
  </p:sldIdLst>
  <p:sldSz cx="12192000" cy="6858000"/>
  <p:notesSz cx="6858000" cy="9144000"/>
  <p:embeddedFontLs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Gill Sans" panose="020B0604020202020204" charset="0"/>
      <p:regular r:id="rId59"/>
      <p:bold r:id="rId60"/>
    </p:embeddedFont>
    <p:embeddedFont>
      <p:font typeface="Montserrat" panose="00000500000000000000" pitchFamily="2" charset="0"/>
      <p:regular r:id="rId61"/>
      <p:bold r:id="rId62"/>
      <p:italic r:id="rId63"/>
      <p:boldItalic r:id="rId64"/>
    </p:embeddedFont>
    <p:embeddedFont>
      <p:font typeface="Montserrat Medium" panose="00000600000000000000" pitchFamily="2" charset="0"/>
      <p:regular r:id="rId65"/>
      <p:bold r:id="rId66"/>
      <p:italic r:id="rId67"/>
      <p:boldItalic r:id="rId68"/>
    </p:embeddedFont>
    <p:embeddedFont>
      <p:font typeface="Oxygen" panose="02000503000000000000" pitchFamily="2" charset="0"/>
      <p:regular r:id="rId69"/>
      <p:bold r:id="rId70"/>
    </p:embeddedFont>
    <p:embeddedFont>
      <p:font typeface="Oxygen Light" panose="02000303000000000000" pitchFamily="2" charset="0"/>
      <p:regular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8" autoAdjust="0"/>
    <p:restoredTop sz="94660"/>
  </p:normalViewPr>
  <p:slideViewPr>
    <p:cSldViewPr snapToGrid="0">
      <p:cViewPr varScale="1">
        <p:scale>
          <a:sx n="58" d="100"/>
          <a:sy n="58" d="100"/>
        </p:scale>
        <p:origin x="9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1.fntdata"/><Relationship Id="rId63" Type="http://schemas.openxmlformats.org/officeDocument/2006/relationships/font" Target="fonts/font9.fntdata"/><Relationship Id="rId68" Type="http://schemas.openxmlformats.org/officeDocument/2006/relationships/font" Target="fonts/font14.fntdata"/><Relationship Id="rId7" Type="http://schemas.openxmlformats.org/officeDocument/2006/relationships/slide" Target="slides/slide4.xml"/><Relationship Id="rId71" Type="http://schemas.openxmlformats.org/officeDocument/2006/relationships/font" Target="fonts/font1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font" Target="fonts/font4.fntdata"/><Relationship Id="rId66" Type="http://schemas.openxmlformats.org/officeDocument/2006/relationships/font" Target="fonts/font12.fntdata"/><Relationship Id="rId7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3.fntdata"/><Relationship Id="rId61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6.fntdata"/><Relationship Id="rId65" Type="http://schemas.openxmlformats.org/officeDocument/2006/relationships/font" Target="fonts/font11.fntdata"/><Relationship Id="rId73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2.fntdata"/><Relationship Id="rId64" Type="http://schemas.openxmlformats.org/officeDocument/2006/relationships/font" Target="fonts/font10.fntdata"/><Relationship Id="rId69" Type="http://schemas.openxmlformats.org/officeDocument/2006/relationships/font" Target="fonts/font15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5.fntdata"/><Relationship Id="rId67" Type="http://schemas.openxmlformats.org/officeDocument/2006/relationships/font" Target="fonts/font1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62" Type="http://schemas.openxmlformats.org/officeDocument/2006/relationships/font" Target="fonts/font8.fntdata"/><Relationship Id="rId70" Type="http://schemas.openxmlformats.org/officeDocument/2006/relationships/font" Target="fonts/font16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EA7AB6-95DC-401C-8878-2A6404951287}" type="doc">
      <dgm:prSet loTypeId="urn:microsoft.com/office/officeart/2011/layout/HexagonRadial" loCatId="cycl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DD564C72-9025-4237-943D-1F3FD42699C9}">
      <dgm:prSet phldrT="[Text]" custT="1"/>
      <dgm:spPr>
        <a:ln>
          <a:solidFill>
            <a:srgbClr val="F943A7"/>
          </a:solidFill>
        </a:ln>
      </dgm:spPr>
      <dgm:t>
        <a:bodyPr/>
        <a:lstStyle/>
        <a:p>
          <a:r>
            <a:rPr lang="es-CL" sz="1600" dirty="0">
              <a:solidFill>
                <a:schemeClr val="tx1">
                  <a:lumMod val="85000"/>
                  <a:lumOff val="15000"/>
                </a:schemeClr>
              </a:solidFill>
              <a:latin typeface="Oxygen" panose="02000503000000000000" pitchFamily="2" charset="0"/>
            </a:rPr>
            <a:t>1. Aspectos socioculturales del cuidado y perspectiva del curso de vida</a:t>
          </a:r>
          <a:endParaRPr lang="en-US" sz="1600" dirty="0">
            <a:solidFill>
              <a:schemeClr val="tx1">
                <a:lumMod val="85000"/>
                <a:lumOff val="15000"/>
              </a:schemeClr>
            </a:solidFill>
            <a:latin typeface="Oxygen" panose="02000503000000000000" pitchFamily="2" charset="0"/>
          </a:endParaRPr>
        </a:p>
      </dgm:t>
    </dgm:pt>
    <dgm:pt modelId="{04023FA9-D3E7-442F-B390-76877067D7A5}" type="parTrans" cxnId="{2848B0F4-6E7E-48AE-991C-BF23560793F3}">
      <dgm:prSet/>
      <dgm:spPr/>
      <dgm:t>
        <a:bodyPr/>
        <a:lstStyle/>
        <a:p>
          <a:endParaRPr lang="en-US" sz="2800" dirty="0">
            <a:solidFill>
              <a:schemeClr val="tx1">
                <a:lumMod val="85000"/>
                <a:lumOff val="15000"/>
              </a:schemeClr>
            </a:solidFill>
            <a:latin typeface="Oxygen" panose="02000503000000000000" pitchFamily="2" charset="0"/>
          </a:endParaRPr>
        </a:p>
      </dgm:t>
    </dgm:pt>
    <dgm:pt modelId="{3FAB98A4-9FC9-40F4-BAE8-FCCAAAFBF0EC}" type="sibTrans" cxnId="{2848B0F4-6E7E-48AE-991C-BF23560793F3}">
      <dgm:prSet/>
      <dgm:spPr/>
      <dgm:t>
        <a:bodyPr/>
        <a:lstStyle/>
        <a:p>
          <a:endParaRPr lang="en-US" sz="2800" dirty="0">
            <a:solidFill>
              <a:schemeClr val="tx1">
                <a:lumMod val="85000"/>
                <a:lumOff val="15000"/>
              </a:schemeClr>
            </a:solidFill>
            <a:latin typeface="Oxygen" panose="02000503000000000000" pitchFamily="2" charset="0"/>
          </a:endParaRPr>
        </a:p>
      </dgm:t>
    </dgm:pt>
    <dgm:pt modelId="{B580C700-D828-48C1-A91C-D0081078CD0F}">
      <dgm:prSet phldrT="[Text]" custT="1"/>
      <dgm:spPr>
        <a:ln>
          <a:solidFill>
            <a:srgbClr val="7970F4"/>
          </a:solidFill>
        </a:ln>
      </dgm:spPr>
      <dgm:t>
        <a:bodyPr/>
        <a:lstStyle/>
        <a:p>
          <a:r>
            <a:rPr lang="es-CL" sz="1600" dirty="0">
              <a:solidFill>
                <a:schemeClr val="tx1">
                  <a:lumMod val="85000"/>
                  <a:lumOff val="15000"/>
                </a:schemeClr>
              </a:solidFill>
              <a:latin typeface="Oxygen" panose="02000503000000000000" pitchFamily="2" charset="0"/>
            </a:rPr>
            <a:t>2. Cuidado informal y formal en personas mayores dependientes.</a:t>
          </a:r>
          <a:endParaRPr lang="en-US" sz="1600" dirty="0">
            <a:solidFill>
              <a:schemeClr val="tx1">
                <a:lumMod val="85000"/>
                <a:lumOff val="15000"/>
              </a:schemeClr>
            </a:solidFill>
            <a:latin typeface="Oxygen" panose="02000503000000000000" pitchFamily="2" charset="0"/>
          </a:endParaRPr>
        </a:p>
      </dgm:t>
    </dgm:pt>
    <dgm:pt modelId="{34977186-F8A4-4DAE-9BE3-EE0B1DB4CF44}" type="parTrans" cxnId="{A4340358-2E48-4591-9027-1D166620F073}">
      <dgm:prSet/>
      <dgm:spPr/>
      <dgm:t>
        <a:bodyPr/>
        <a:lstStyle/>
        <a:p>
          <a:endParaRPr lang="en-US" sz="2800" dirty="0">
            <a:solidFill>
              <a:schemeClr val="tx1">
                <a:lumMod val="85000"/>
                <a:lumOff val="15000"/>
              </a:schemeClr>
            </a:solidFill>
            <a:latin typeface="Oxygen" panose="02000503000000000000" pitchFamily="2" charset="0"/>
          </a:endParaRPr>
        </a:p>
      </dgm:t>
    </dgm:pt>
    <dgm:pt modelId="{77C3CCCC-4044-400B-9504-E47AF68FBAB9}" type="sibTrans" cxnId="{A4340358-2E48-4591-9027-1D166620F073}">
      <dgm:prSet/>
      <dgm:spPr/>
      <dgm:t>
        <a:bodyPr/>
        <a:lstStyle/>
        <a:p>
          <a:endParaRPr lang="en-US" sz="2800" dirty="0">
            <a:solidFill>
              <a:schemeClr val="tx1">
                <a:lumMod val="85000"/>
                <a:lumOff val="15000"/>
              </a:schemeClr>
            </a:solidFill>
            <a:latin typeface="Oxygen" panose="02000503000000000000" pitchFamily="2" charset="0"/>
          </a:endParaRPr>
        </a:p>
      </dgm:t>
    </dgm:pt>
    <dgm:pt modelId="{58279E44-0BA1-43CC-B8F9-0228FE6CBE53}">
      <dgm:prSet phldrT="[Text]" custT="1"/>
      <dgm:spPr>
        <a:ln>
          <a:solidFill>
            <a:srgbClr val="6CDB4E"/>
          </a:solidFill>
        </a:ln>
      </dgm:spPr>
      <dgm:t>
        <a:bodyPr/>
        <a:lstStyle/>
        <a:p>
          <a:r>
            <a:rPr lang="es-CL" sz="1600" dirty="0">
              <a:solidFill>
                <a:schemeClr val="tx1">
                  <a:lumMod val="85000"/>
                  <a:lumOff val="15000"/>
                </a:schemeClr>
              </a:solidFill>
              <a:latin typeface="Oxygen" panose="02000503000000000000" pitchFamily="2" charset="0"/>
            </a:rPr>
            <a:t>3. Cuidado versus acompañamiento en torno a la discapacidad intelectual y del desarrollo</a:t>
          </a:r>
        </a:p>
      </dgm:t>
    </dgm:pt>
    <dgm:pt modelId="{E5FF2DCE-3220-48F7-989D-E93B591F9B77}" type="parTrans" cxnId="{979EDD42-4C87-4D3B-958F-82B25590ABDE}">
      <dgm:prSet/>
      <dgm:spPr/>
      <dgm:t>
        <a:bodyPr/>
        <a:lstStyle/>
        <a:p>
          <a:endParaRPr lang="en-US" sz="2800" dirty="0">
            <a:solidFill>
              <a:schemeClr val="tx1">
                <a:lumMod val="85000"/>
                <a:lumOff val="15000"/>
              </a:schemeClr>
            </a:solidFill>
            <a:latin typeface="Oxygen" panose="02000503000000000000" pitchFamily="2" charset="0"/>
          </a:endParaRPr>
        </a:p>
      </dgm:t>
    </dgm:pt>
    <dgm:pt modelId="{6C436DAB-5546-408B-AFB7-F618672894A7}" type="sibTrans" cxnId="{979EDD42-4C87-4D3B-958F-82B25590ABDE}">
      <dgm:prSet/>
      <dgm:spPr/>
      <dgm:t>
        <a:bodyPr/>
        <a:lstStyle/>
        <a:p>
          <a:endParaRPr lang="en-US" sz="2800" dirty="0">
            <a:solidFill>
              <a:schemeClr val="tx1">
                <a:lumMod val="85000"/>
                <a:lumOff val="15000"/>
              </a:schemeClr>
            </a:solidFill>
            <a:latin typeface="Oxygen" panose="02000503000000000000" pitchFamily="2" charset="0"/>
          </a:endParaRPr>
        </a:p>
      </dgm:t>
    </dgm:pt>
    <dgm:pt modelId="{90861937-4CE2-427B-973B-694A68A76F0B}" type="pres">
      <dgm:prSet presAssocID="{A0EA7AB6-95DC-401C-8878-2A640495128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CB54073-FAFF-4193-A859-42ACB25EB5D6}" type="pres">
      <dgm:prSet presAssocID="{DD564C72-9025-4237-943D-1F3FD42699C9}" presName="Parent" presStyleLbl="node0" presStyleIdx="0" presStyleCnt="1" custScaleX="177175" custScaleY="93395" custLinFactNeighborX="-63278" custLinFactNeighborY="6600">
        <dgm:presLayoutVars>
          <dgm:chMax val="6"/>
          <dgm:chPref val="6"/>
        </dgm:presLayoutVars>
      </dgm:prSet>
      <dgm:spPr/>
    </dgm:pt>
    <dgm:pt modelId="{D219A17E-CE83-42C8-8B23-8F1CDA8296E0}" type="pres">
      <dgm:prSet presAssocID="{B580C700-D828-48C1-A91C-D0081078CD0F}" presName="Accent1" presStyleCnt="0"/>
      <dgm:spPr/>
    </dgm:pt>
    <dgm:pt modelId="{F5388D90-30F5-4DF1-83F0-AAB7F49BC0C2}" type="pres">
      <dgm:prSet presAssocID="{B580C700-D828-48C1-A91C-D0081078CD0F}" presName="Accent" presStyleLbl="bgShp" presStyleIdx="0" presStyleCnt="2"/>
      <dgm:spPr/>
    </dgm:pt>
    <dgm:pt modelId="{4E3181F8-28D8-433A-B959-D6D16EA4388F}" type="pres">
      <dgm:prSet presAssocID="{B580C700-D828-48C1-A91C-D0081078CD0F}" presName="Child1" presStyleLbl="node1" presStyleIdx="0" presStyleCnt="2" custScaleX="237025" custScaleY="99856" custLinFactNeighborX="40962" custLinFactNeighborY="12152">
        <dgm:presLayoutVars>
          <dgm:chMax val="0"/>
          <dgm:chPref val="0"/>
          <dgm:bulletEnabled val="1"/>
        </dgm:presLayoutVars>
      </dgm:prSet>
      <dgm:spPr/>
    </dgm:pt>
    <dgm:pt modelId="{6FE01765-3D22-4E89-BBF3-22C426991613}" type="pres">
      <dgm:prSet presAssocID="{58279E44-0BA1-43CC-B8F9-0228FE6CBE53}" presName="Accent2" presStyleCnt="0"/>
      <dgm:spPr/>
    </dgm:pt>
    <dgm:pt modelId="{6380FA11-6711-4ACE-BCE1-28E10ED2D698}" type="pres">
      <dgm:prSet presAssocID="{58279E44-0BA1-43CC-B8F9-0228FE6CBE53}" presName="Accent" presStyleLbl="bgShp" presStyleIdx="1" presStyleCnt="2"/>
      <dgm:spPr/>
    </dgm:pt>
    <dgm:pt modelId="{8DD49984-D3F7-4B6A-871F-37BA7C02AF67}" type="pres">
      <dgm:prSet presAssocID="{58279E44-0BA1-43CC-B8F9-0228FE6CBE53}" presName="Child2" presStyleLbl="node1" presStyleIdx="1" presStyleCnt="2" custScaleX="262466" custScaleY="103110" custLinFactNeighborX="52098" custLinFactNeighborY="2259">
        <dgm:presLayoutVars>
          <dgm:chMax val="0"/>
          <dgm:chPref val="0"/>
          <dgm:bulletEnabled val="1"/>
        </dgm:presLayoutVars>
      </dgm:prSet>
      <dgm:spPr/>
    </dgm:pt>
  </dgm:ptLst>
  <dgm:cxnLst>
    <dgm:cxn modelId="{813FE23B-F3EF-4BAC-98EF-68BD88B65786}" type="presOf" srcId="{A0EA7AB6-95DC-401C-8878-2A6404951287}" destId="{90861937-4CE2-427B-973B-694A68A76F0B}" srcOrd="0" destOrd="0" presId="urn:microsoft.com/office/officeart/2011/layout/HexagonRadial"/>
    <dgm:cxn modelId="{979EDD42-4C87-4D3B-958F-82B25590ABDE}" srcId="{DD564C72-9025-4237-943D-1F3FD42699C9}" destId="{58279E44-0BA1-43CC-B8F9-0228FE6CBE53}" srcOrd="1" destOrd="0" parTransId="{E5FF2DCE-3220-48F7-989D-E93B591F9B77}" sibTransId="{6C436DAB-5546-408B-AFB7-F618672894A7}"/>
    <dgm:cxn modelId="{E2756F70-4D40-4F3D-98CB-976ECBF73746}" type="presOf" srcId="{58279E44-0BA1-43CC-B8F9-0228FE6CBE53}" destId="{8DD49984-D3F7-4B6A-871F-37BA7C02AF67}" srcOrd="0" destOrd="0" presId="urn:microsoft.com/office/officeart/2011/layout/HexagonRadial"/>
    <dgm:cxn modelId="{A4340358-2E48-4591-9027-1D166620F073}" srcId="{DD564C72-9025-4237-943D-1F3FD42699C9}" destId="{B580C700-D828-48C1-A91C-D0081078CD0F}" srcOrd="0" destOrd="0" parTransId="{34977186-F8A4-4DAE-9BE3-EE0B1DB4CF44}" sibTransId="{77C3CCCC-4044-400B-9504-E47AF68FBAB9}"/>
    <dgm:cxn modelId="{B066B68B-950F-4EB7-9D9B-C6AA412E9157}" type="presOf" srcId="{DD564C72-9025-4237-943D-1F3FD42699C9}" destId="{ECB54073-FAFF-4193-A859-42ACB25EB5D6}" srcOrd="0" destOrd="0" presId="urn:microsoft.com/office/officeart/2011/layout/HexagonRadial"/>
    <dgm:cxn modelId="{01514DB4-5B9B-4C98-A381-332E7130C2A6}" type="presOf" srcId="{B580C700-D828-48C1-A91C-D0081078CD0F}" destId="{4E3181F8-28D8-433A-B959-D6D16EA4388F}" srcOrd="0" destOrd="0" presId="urn:microsoft.com/office/officeart/2011/layout/HexagonRadial"/>
    <dgm:cxn modelId="{2848B0F4-6E7E-48AE-991C-BF23560793F3}" srcId="{A0EA7AB6-95DC-401C-8878-2A6404951287}" destId="{DD564C72-9025-4237-943D-1F3FD42699C9}" srcOrd="0" destOrd="0" parTransId="{04023FA9-D3E7-442F-B390-76877067D7A5}" sibTransId="{3FAB98A4-9FC9-40F4-BAE8-FCCAAAFBF0EC}"/>
    <dgm:cxn modelId="{1B909841-0AC9-45B9-8942-20A10A8D9A85}" type="presParOf" srcId="{90861937-4CE2-427B-973B-694A68A76F0B}" destId="{ECB54073-FAFF-4193-A859-42ACB25EB5D6}" srcOrd="0" destOrd="0" presId="urn:microsoft.com/office/officeart/2011/layout/HexagonRadial"/>
    <dgm:cxn modelId="{55FEA1E7-2629-48DF-A05E-45EA13F17602}" type="presParOf" srcId="{90861937-4CE2-427B-973B-694A68A76F0B}" destId="{D219A17E-CE83-42C8-8B23-8F1CDA8296E0}" srcOrd="1" destOrd="0" presId="urn:microsoft.com/office/officeart/2011/layout/HexagonRadial"/>
    <dgm:cxn modelId="{C6896A79-4571-4823-BD38-BB789563C501}" type="presParOf" srcId="{D219A17E-CE83-42C8-8B23-8F1CDA8296E0}" destId="{F5388D90-30F5-4DF1-83F0-AAB7F49BC0C2}" srcOrd="0" destOrd="0" presId="urn:microsoft.com/office/officeart/2011/layout/HexagonRadial"/>
    <dgm:cxn modelId="{93F94C3B-D86D-46E0-B1FA-FF358BAD7241}" type="presParOf" srcId="{90861937-4CE2-427B-973B-694A68A76F0B}" destId="{4E3181F8-28D8-433A-B959-D6D16EA4388F}" srcOrd="2" destOrd="0" presId="urn:microsoft.com/office/officeart/2011/layout/HexagonRadial"/>
    <dgm:cxn modelId="{361B609C-F680-4EFE-A292-B42CA07768E1}" type="presParOf" srcId="{90861937-4CE2-427B-973B-694A68A76F0B}" destId="{6FE01765-3D22-4E89-BBF3-22C426991613}" srcOrd="3" destOrd="0" presId="urn:microsoft.com/office/officeart/2011/layout/HexagonRadial"/>
    <dgm:cxn modelId="{F5FF7DED-FCAB-4784-96B4-FC111D10C8EC}" type="presParOf" srcId="{6FE01765-3D22-4E89-BBF3-22C426991613}" destId="{6380FA11-6711-4ACE-BCE1-28E10ED2D698}" srcOrd="0" destOrd="0" presId="urn:microsoft.com/office/officeart/2011/layout/HexagonRadial"/>
    <dgm:cxn modelId="{1FA1ED07-D4E9-46ED-8382-90B4AC285A23}" type="presParOf" srcId="{90861937-4CE2-427B-973B-694A68A76F0B}" destId="{8DD49984-D3F7-4B6A-871F-37BA7C02AF67}" srcOrd="4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54073-FAFF-4193-A859-42ACB25EB5D6}">
      <dsp:nvSpPr>
        <dsp:cNvPr id="0" name=""/>
        <dsp:cNvSpPr/>
      </dsp:nvSpPr>
      <dsp:spPr>
        <a:xfrm>
          <a:off x="797079" y="983339"/>
          <a:ext cx="4046615" cy="184507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943A7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Oxygen" panose="02000503000000000000" pitchFamily="2" charset="0"/>
            </a:rPr>
            <a:t>1. Aspectos socioculturales del cuidado y perspectiva del curso de vida</a:t>
          </a:r>
          <a:endParaRPr lang="en-US" sz="1600" kern="1200" dirty="0">
            <a:solidFill>
              <a:schemeClr val="tx1">
                <a:lumMod val="85000"/>
                <a:lumOff val="15000"/>
              </a:schemeClr>
            </a:solidFill>
            <a:latin typeface="Oxygen" panose="02000503000000000000" pitchFamily="2" charset="0"/>
          </a:endParaRPr>
        </a:p>
      </dsp:txBody>
      <dsp:txXfrm>
        <a:off x="1310009" y="1217212"/>
        <a:ext cx="3020755" cy="1377326"/>
      </dsp:txXfrm>
    </dsp:sp>
    <dsp:sp modelId="{6380FA11-6711-4ACE-BCE1-28E10ED2D698}">
      <dsp:nvSpPr>
        <dsp:cNvPr id="0" name=""/>
        <dsp:cNvSpPr/>
      </dsp:nvSpPr>
      <dsp:spPr>
        <a:xfrm>
          <a:off x="5559552" y="1230537"/>
          <a:ext cx="861852" cy="742577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181F8-28D8-433A-B959-D6D16EA4388F}">
      <dsp:nvSpPr>
        <dsp:cNvPr id="0" name=""/>
        <dsp:cNvSpPr/>
      </dsp:nvSpPr>
      <dsp:spPr>
        <a:xfrm>
          <a:off x="4534973" y="184769"/>
          <a:ext cx="4435831" cy="1616960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7970F4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Oxygen" panose="02000503000000000000" pitchFamily="2" charset="0"/>
            </a:rPr>
            <a:t>2. Cuidado informal y formal en personas mayores dependientes.</a:t>
          </a:r>
          <a:endParaRPr lang="en-US" sz="1600" kern="1200" dirty="0">
            <a:solidFill>
              <a:schemeClr val="tx1">
                <a:lumMod val="85000"/>
                <a:lumOff val="15000"/>
              </a:schemeClr>
            </a:solidFill>
            <a:latin typeface="Oxygen" panose="02000503000000000000" pitchFamily="2" charset="0"/>
          </a:endParaRPr>
        </a:p>
      </dsp:txBody>
      <dsp:txXfrm>
        <a:off x="5058614" y="375648"/>
        <a:ext cx="3388549" cy="1235202"/>
      </dsp:txXfrm>
    </dsp:sp>
    <dsp:sp modelId="{8DD49984-D3F7-4B6A-871F-37BA7C02AF67}">
      <dsp:nvSpPr>
        <dsp:cNvPr id="0" name=""/>
        <dsp:cNvSpPr/>
      </dsp:nvSpPr>
      <dsp:spPr>
        <a:xfrm>
          <a:off x="4505319" y="1919320"/>
          <a:ext cx="4911949" cy="166965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6CDB4E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>
              <a:solidFill>
                <a:schemeClr val="tx1">
                  <a:lumMod val="85000"/>
                  <a:lumOff val="15000"/>
                </a:schemeClr>
              </a:solidFill>
              <a:latin typeface="Oxygen" panose="02000503000000000000" pitchFamily="2" charset="0"/>
            </a:rPr>
            <a:t>3. Cuidado versus acompañamiento en torno a la discapacidad intelectual y del desarrollo</a:t>
          </a:r>
        </a:p>
      </dsp:txBody>
      <dsp:txXfrm>
        <a:off x="5073655" y="2112507"/>
        <a:ext cx="3775277" cy="12832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b34234a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29" name="Google Shape;129;gdb34234aa3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gdb34234aa3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0056f0e1c1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8" name="Google Shape;198;g10056f0e1c1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10056f0e1c1_0_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50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db34234aa3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db34234aa3_0_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gdb34234aa3_0_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db34234aa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9" name="Google Shape;149;gdb34234aa3_0_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gdb34234aa3_0_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</a:t>
            </a:r>
            <a:r>
              <a:rPr lang="en-US" dirty="0" err="1"/>
              <a:t>nivel</a:t>
            </a:r>
            <a:r>
              <a:rPr lang="en-US" dirty="0"/>
              <a:t> </a:t>
            </a:r>
            <a:r>
              <a:rPr lang="en-US" dirty="0" err="1"/>
              <a:t>mundial</a:t>
            </a:r>
            <a:r>
              <a:rPr lang="en-US" dirty="0"/>
              <a:t> se </a:t>
            </a:r>
            <a:r>
              <a:rPr lang="en-US" dirty="0" err="1"/>
              <a:t>presentan</a:t>
            </a:r>
            <a:r>
              <a:rPr lang="en-US" dirty="0"/>
              <a:t> altos </a:t>
            </a:r>
            <a:r>
              <a:rPr lang="en-US" dirty="0" err="1"/>
              <a:t>niveles</a:t>
            </a:r>
            <a:r>
              <a:rPr lang="en-US" dirty="0"/>
              <a:t> de </a:t>
            </a:r>
            <a:r>
              <a:rPr lang="en-US" dirty="0" err="1"/>
              <a:t>ansiedad</a:t>
            </a:r>
            <a:r>
              <a:rPr lang="en-US" dirty="0"/>
              <a:t> y </a:t>
            </a:r>
            <a:r>
              <a:rPr lang="en-US" dirty="0" err="1"/>
              <a:t>depresion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cuidadores</a:t>
            </a:r>
            <a:r>
              <a:rPr lang="en-US" dirty="0"/>
              <a:t> </a:t>
            </a:r>
            <a:r>
              <a:rPr lang="en-US" dirty="0" err="1"/>
              <a:t>informales</a:t>
            </a:r>
            <a:r>
              <a:rPr lang="en-US" dirty="0"/>
              <a:t> de personas </a:t>
            </a:r>
            <a:r>
              <a:rPr lang="en-US" dirty="0" err="1"/>
              <a:t>mayores</a:t>
            </a:r>
            <a:r>
              <a:rPr lang="en-US" dirty="0"/>
              <a:t> (Li et al., 2021; Noguchi et al 2021).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DDBB436-7776-44C7-A430-BBF5547DF54D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29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1814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9214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ce1ec8770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dce1ec8770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95935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dce1ec8770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dce1ec8770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4551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db34234aa3_0_3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db34234aa3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b34234aa3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3" name="Google Shape;183;gdb34234aa3_0_3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gdb34234aa3_0_36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FEFEFE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Section Header">
  <p:cSld name="2_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3325" y="6116639"/>
            <a:ext cx="1455739" cy="30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82976" y="308552"/>
            <a:ext cx="1666089" cy="1178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1"/>
        </a:solid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4040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74300" tIns="182875" rIns="274300" bIns="182875" anchor="ctr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800"/>
              <a:buFont typeface="Gill Sans"/>
              <a:buNone/>
              <a:defRPr sz="38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E0C99A59-A176-4246-9474-EB47F644719B}"/>
              </a:ext>
            </a:extLst>
          </p:cNvPr>
          <p:cNvSpPr/>
          <p:nvPr/>
        </p:nvSpPr>
        <p:spPr>
          <a:xfrm>
            <a:off x="2254889" y="4671768"/>
            <a:ext cx="901240" cy="865813"/>
          </a:xfrm>
          <a:prstGeom prst="ellipse">
            <a:avLst/>
          </a:prstGeom>
          <a:solidFill>
            <a:srgbClr val="FEB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00" y="2552467"/>
            <a:ext cx="11360800" cy="19288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700"/>
              <a:buFont typeface="Oxygen"/>
              <a:buNone/>
              <a:defRPr sz="5867" b="1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s-ES"/>
              <a:t>Haga clic para modificar el estilo de título del patrón</a:t>
            </a:r>
            <a:endParaRPr dirty="0"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530416" y="4675034"/>
            <a:ext cx="9245985" cy="8625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xygen"/>
              <a:buNone/>
              <a:defRPr sz="3733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s-ES"/>
              <a:t>Haga clic para editar el estilo de subtítulo del patrón</a:t>
            </a:r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3" name="Google Shape;13;p2"/>
          <p:cNvPicPr preferRelativeResize="0"/>
          <p:nvPr/>
        </p:nvPicPr>
        <p:blipFill>
          <a:blip r:embed="rId2"/>
          <a:srcRect/>
          <a:stretch/>
        </p:blipFill>
        <p:spPr>
          <a:xfrm>
            <a:off x="3437918" y="174750"/>
            <a:ext cx="5316164" cy="23777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39C34-0FAF-46D1-85D4-ED4420F57F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5641551"/>
            <a:ext cx="5200611" cy="754448"/>
          </a:xfrm>
        </p:spPr>
        <p:txBody>
          <a:bodyPr>
            <a:noAutofit/>
          </a:bodyPr>
          <a:lstStyle>
            <a:lvl1pPr marL="152396" indent="0" algn="r">
              <a:buNone/>
              <a:defRPr sz="2400">
                <a:latin typeface="Oxygen" panose="02000503000000000000" pitchFamily="2" charset="0"/>
              </a:defRPr>
            </a:lvl1pPr>
            <a:lvl2pPr>
              <a:defRPr sz="1867">
                <a:latin typeface="Oxygen" panose="02000503000000000000" pitchFamily="2" charset="0"/>
              </a:defRPr>
            </a:lvl2pPr>
            <a:lvl3pPr>
              <a:defRPr sz="1867">
                <a:latin typeface="Oxygen" panose="02000503000000000000" pitchFamily="2" charset="0"/>
              </a:defRPr>
            </a:lvl3pPr>
            <a:lvl4pPr>
              <a:defRPr sz="1867">
                <a:latin typeface="Oxygen" panose="02000503000000000000" pitchFamily="2" charset="0"/>
              </a:defRPr>
            </a:lvl4pPr>
            <a:lvl5pPr>
              <a:defRPr sz="1867">
                <a:latin typeface="Oxygen" panose="02000503000000000000" pitchFamily="2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306497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D09FDF7-1CA6-4DD6-A40C-505A6473040A}"/>
              </a:ext>
            </a:extLst>
          </p:cNvPr>
          <p:cNvSpPr/>
          <p:nvPr/>
        </p:nvSpPr>
        <p:spPr>
          <a:xfrm>
            <a:off x="1253690" y="2761202"/>
            <a:ext cx="1279287" cy="1228999"/>
          </a:xfrm>
          <a:prstGeom prst="ellipse">
            <a:avLst/>
          </a:prstGeom>
          <a:solidFill>
            <a:srgbClr val="FFB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633267" y="2867800"/>
            <a:ext cx="10143132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Font typeface="Oxygen"/>
              <a:buNone/>
              <a:defRPr sz="4800" b="1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/>
          <a:srcRect/>
          <a:stretch/>
        </p:blipFill>
        <p:spPr>
          <a:xfrm>
            <a:off x="244400" y="244384"/>
            <a:ext cx="3297867" cy="147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4112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5A46892B-02A2-44EA-9037-8E4E68461DC8}"/>
              </a:ext>
            </a:extLst>
          </p:cNvPr>
          <p:cNvSpPr/>
          <p:nvPr/>
        </p:nvSpPr>
        <p:spPr>
          <a:xfrm>
            <a:off x="980289" y="3148134"/>
            <a:ext cx="1279287" cy="1228999"/>
          </a:xfrm>
          <a:prstGeom prst="ellipse">
            <a:avLst/>
          </a:prstGeom>
          <a:solidFill>
            <a:srgbClr val="797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62" name="Google Shape;62;p12"/>
          <p:cNvSpPr txBox="1">
            <a:spLocks noGrp="1"/>
          </p:cNvSpPr>
          <p:nvPr>
            <p:ph type="body" idx="1" hasCustomPrompt="1"/>
          </p:nvPr>
        </p:nvSpPr>
        <p:spPr>
          <a:xfrm>
            <a:off x="415600" y="4202967"/>
            <a:ext cx="11360800" cy="12289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52396" lvl="0" indent="0" algn="ctr">
              <a:spcBef>
                <a:spcPts val="0"/>
              </a:spcBef>
              <a:spcAft>
                <a:spcPts val="0"/>
              </a:spcAft>
              <a:buSzPts val="1800"/>
              <a:buFont typeface="Oxygen"/>
              <a:buNone/>
              <a:defRPr sz="3200" b="1">
                <a:solidFill>
                  <a:schemeClr val="tx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●"/>
              <a:defRPr>
                <a:latin typeface="Oxygen"/>
                <a:ea typeface="Oxygen"/>
                <a:cs typeface="Oxygen"/>
                <a:sym typeface="Oxygen"/>
              </a:defRPr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●"/>
              <a:defRPr>
                <a:latin typeface="Oxygen"/>
                <a:ea typeface="Oxygen"/>
                <a:cs typeface="Oxygen"/>
                <a:sym typeface="Oxygen"/>
              </a:defRPr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2"/>
          <a:srcRect/>
          <a:stretch/>
        </p:blipFill>
        <p:spPr>
          <a:xfrm>
            <a:off x="244401" y="244380"/>
            <a:ext cx="2751065" cy="12304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938D84D-8AAD-49F8-94A9-7DF7CE58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1619004"/>
            <a:ext cx="11360800" cy="2618000"/>
          </a:xfrm>
        </p:spPr>
        <p:txBody>
          <a:bodyPr>
            <a:noAutofit/>
          </a:bodyPr>
          <a:lstStyle>
            <a:lvl1pPr algn="ctr">
              <a:defRPr/>
            </a:lvl1pPr>
          </a:lstStyle>
          <a:p>
            <a:r>
              <a:rPr lang="es-ES" sz="6400"/>
              <a:t>Haga clic para modificar el estilo de título del patrón</a:t>
            </a:r>
            <a:endParaRPr lang="en-US" sz="6400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A905AE0-A6E4-49E7-B009-2BF3FE05A6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85163" y="5671974"/>
            <a:ext cx="4211448" cy="545649"/>
          </a:xfrm>
        </p:spPr>
        <p:txBody>
          <a:bodyPr>
            <a:noAutofit/>
          </a:bodyPr>
          <a:lstStyle>
            <a:lvl1pPr marL="152396" indent="0" algn="r">
              <a:buNone/>
              <a:defRPr sz="2133">
                <a:solidFill>
                  <a:schemeClr val="bg2"/>
                </a:solidFill>
                <a:latin typeface="Oxygen" panose="02000503000000000000" pitchFamily="2" charset="0"/>
              </a:defRPr>
            </a:lvl1pPr>
            <a:lvl2pPr>
              <a:defRPr sz="1867">
                <a:latin typeface="Oxygen" panose="02000503000000000000" pitchFamily="2" charset="0"/>
              </a:defRPr>
            </a:lvl2pPr>
            <a:lvl3pPr>
              <a:defRPr sz="1867">
                <a:latin typeface="Oxygen" panose="02000503000000000000" pitchFamily="2" charset="0"/>
              </a:defRPr>
            </a:lvl3pPr>
            <a:lvl4pPr>
              <a:defRPr sz="1867">
                <a:latin typeface="Oxygen" panose="02000503000000000000" pitchFamily="2" charset="0"/>
              </a:defRPr>
            </a:lvl4pPr>
            <a:lvl5pPr>
              <a:defRPr sz="1867">
                <a:latin typeface="Oxygen" panose="02000503000000000000" pitchFamily="2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77592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 preserve="1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41" name="Google Shape;41;p8"/>
          <p:cNvPicPr preferRelativeResize="0"/>
          <p:nvPr/>
        </p:nvPicPr>
        <p:blipFill>
          <a:blip r:embed="rId2"/>
          <a:srcRect/>
          <a:stretch/>
        </p:blipFill>
        <p:spPr>
          <a:xfrm>
            <a:off x="8421828" y="360083"/>
            <a:ext cx="3440667" cy="153886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D12DC-8389-4EB1-AA15-32B4B43A481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2451" y="1473201"/>
            <a:ext cx="9937749" cy="4231217"/>
          </a:xfrm>
        </p:spPr>
        <p:txBody>
          <a:bodyPr/>
          <a:lstStyle>
            <a:lvl1pPr>
              <a:buClr>
                <a:srgbClr val="7E75F3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07140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354000" y="965433"/>
            <a:ext cx="5393600" cy="26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Font typeface="Oxygen"/>
              <a:buNone/>
              <a:defRPr sz="5600" b="1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Oxygen"/>
              <a:buNone/>
              <a:defRPr sz="2800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s-ES"/>
              <a:t>Haga clic para editar el estilo de subtítulo del patrón</a:t>
            </a: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Clr>
                <a:srgbClr val="7970F4"/>
              </a:buClr>
              <a:buSzPts val="1800"/>
              <a:buFont typeface="Oxygen"/>
              <a:buChar char="●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○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■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●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○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■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●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○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■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48" name="Google Shape;48;p9"/>
          <p:cNvPicPr preferRelativeResize="0"/>
          <p:nvPr/>
        </p:nvPicPr>
        <p:blipFill>
          <a:blip r:embed="rId2"/>
          <a:srcRect/>
          <a:stretch/>
        </p:blipFill>
        <p:spPr>
          <a:xfrm>
            <a:off x="189234" y="5715021"/>
            <a:ext cx="2066869" cy="92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71856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ción MICARE 16:9">
  <p:cSld name="Presentación MICARE 16:9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354000" y="965433"/>
            <a:ext cx="5393600" cy="265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Font typeface="Oxygen"/>
              <a:buNone/>
              <a:defRPr sz="5600" b="1"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100"/>
              <a:buFont typeface="Oxygen"/>
              <a:buNone/>
              <a:defRPr sz="2800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r>
              <a:rPr lang="es-ES"/>
              <a:t>Haga clic para editar el estilo de subtítulo del patrón</a:t>
            </a:r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rgbClr val="6CDB4E"/>
              </a:buClr>
              <a:buSzPts val="1800"/>
              <a:buFont typeface="Oxygen"/>
              <a:buChar char="●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○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■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●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○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■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●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○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■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55" name="Google Shape;55;p10"/>
          <p:cNvPicPr preferRelativeResize="0"/>
          <p:nvPr/>
        </p:nvPicPr>
        <p:blipFill>
          <a:blip r:embed="rId2"/>
          <a:srcRect/>
          <a:stretch/>
        </p:blipFill>
        <p:spPr>
          <a:xfrm>
            <a:off x="189234" y="5715021"/>
            <a:ext cx="2066869" cy="92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09840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ción MICARE 16:9" preserve="1">
  <p:cSld name="1_Presentación MICARE 16:9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908F292-9555-43AF-9729-3338CD00C4DE}"/>
              </a:ext>
            </a:extLst>
          </p:cNvPr>
          <p:cNvSpPr txBox="1">
            <a:spLocks/>
          </p:cNvSpPr>
          <p:nvPr/>
        </p:nvSpPr>
        <p:spPr>
          <a:xfrm>
            <a:off x="6408309" y="1953968"/>
            <a:ext cx="5358808" cy="2027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 i="0" u="none" strike="noStrike" cap="none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 lang="en-US" sz="2400" b="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8B279C-F7FA-4984-8E1B-444BA8FEF16E}"/>
              </a:ext>
            </a:extLst>
          </p:cNvPr>
          <p:cNvSpPr/>
          <p:nvPr/>
        </p:nvSpPr>
        <p:spPr>
          <a:xfrm>
            <a:off x="5911191" y="204324"/>
            <a:ext cx="851631" cy="818153"/>
          </a:xfrm>
          <a:prstGeom prst="ellipse">
            <a:avLst/>
          </a:prstGeom>
          <a:solidFill>
            <a:srgbClr val="FF22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DD569-276A-4C8F-B0BA-934C0F38F1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DC5FBDF-2471-4437-A449-36850A4E28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2821" y="4553782"/>
            <a:ext cx="4211448" cy="545649"/>
          </a:xfrm>
        </p:spPr>
        <p:txBody>
          <a:bodyPr>
            <a:noAutofit/>
          </a:bodyPr>
          <a:lstStyle>
            <a:lvl1pPr marL="152396" indent="0" algn="l">
              <a:buNone/>
              <a:defRPr sz="2133">
                <a:latin typeface="Oxygen" panose="02000503000000000000" pitchFamily="2" charset="0"/>
              </a:defRPr>
            </a:lvl1pPr>
            <a:lvl2pPr>
              <a:defRPr sz="1867">
                <a:latin typeface="Oxygen" panose="02000503000000000000" pitchFamily="2" charset="0"/>
              </a:defRPr>
            </a:lvl2pPr>
            <a:lvl3pPr>
              <a:defRPr sz="1867">
                <a:latin typeface="Oxygen" panose="02000503000000000000" pitchFamily="2" charset="0"/>
              </a:defRPr>
            </a:lvl3pPr>
            <a:lvl4pPr>
              <a:defRPr sz="1867">
                <a:latin typeface="Oxygen" panose="02000503000000000000" pitchFamily="2" charset="0"/>
              </a:defRPr>
            </a:lvl4pPr>
            <a:lvl5pPr>
              <a:defRPr sz="1867">
                <a:latin typeface="Oxygen" panose="02000503000000000000" pitchFamily="2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392E03-F133-4962-ADF1-C9126BA69F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62751" y="2184400"/>
            <a:ext cx="4212167" cy="1797051"/>
          </a:xfrm>
        </p:spPr>
        <p:txBody>
          <a:bodyPr>
            <a:normAutofit/>
          </a:bodyPr>
          <a:lstStyle>
            <a:lvl1pPr marL="152396" indent="0">
              <a:buNone/>
              <a:defRPr sz="2667">
                <a:solidFill>
                  <a:schemeClr val="tx1"/>
                </a:solidFill>
                <a:latin typeface="Oxygen" panose="02000503000000000000" pitchFamily="2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4936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ción MICARE 16:9" preserve="1">
  <p:cSld name="1_Presentación MICARE 16:9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8B279C-F7FA-4984-8E1B-444BA8FEF16E}"/>
              </a:ext>
            </a:extLst>
          </p:cNvPr>
          <p:cNvSpPr/>
          <p:nvPr/>
        </p:nvSpPr>
        <p:spPr>
          <a:xfrm>
            <a:off x="5911191" y="204324"/>
            <a:ext cx="851631" cy="818153"/>
          </a:xfrm>
          <a:prstGeom prst="ellipse">
            <a:avLst/>
          </a:prstGeom>
          <a:solidFill>
            <a:srgbClr val="7970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DD569-276A-4C8F-B0BA-934C0F38F1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CE5950-9134-4BB5-B8B0-07EE3412BF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2821" y="4553782"/>
            <a:ext cx="4211448" cy="545649"/>
          </a:xfrm>
        </p:spPr>
        <p:txBody>
          <a:bodyPr>
            <a:noAutofit/>
          </a:bodyPr>
          <a:lstStyle>
            <a:lvl1pPr marL="152396" indent="0" algn="l">
              <a:buNone/>
              <a:defRPr sz="2133">
                <a:latin typeface="Oxygen" panose="02000503000000000000" pitchFamily="2" charset="0"/>
              </a:defRPr>
            </a:lvl1pPr>
            <a:lvl2pPr>
              <a:defRPr sz="1867">
                <a:latin typeface="Oxygen" panose="02000503000000000000" pitchFamily="2" charset="0"/>
              </a:defRPr>
            </a:lvl2pPr>
            <a:lvl3pPr>
              <a:defRPr sz="1867">
                <a:latin typeface="Oxygen" panose="02000503000000000000" pitchFamily="2" charset="0"/>
              </a:defRPr>
            </a:lvl3pPr>
            <a:lvl4pPr>
              <a:defRPr sz="1867">
                <a:latin typeface="Oxygen" panose="02000503000000000000" pitchFamily="2" charset="0"/>
              </a:defRPr>
            </a:lvl4pPr>
            <a:lvl5pPr>
              <a:defRPr sz="1867">
                <a:latin typeface="Oxygen" panose="02000503000000000000" pitchFamily="2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8CA9712-859C-48C1-86E2-1ABA4283DE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62751" y="2184400"/>
            <a:ext cx="4212167" cy="1797051"/>
          </a:xfrm>
        </p:spPr>
        <p:txBody>
          <a:bodyPr>
            <a:normAutofit/>
          </a:bodyPr>
          <a:lstStyle>
            <a:lvl1pPr marL="152396" indent="0">
              <a:buNone/>
              <a:defRPr sz="2667">
                <a:solidFill>
                  <a:schemeClr val="tx1"/>
                </a:solidFill>
                <a:latin typeface="Oxygen" panose="02000503000000000000" pitchFamily="2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570279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ción MICARE 16:9" preserve="1">
  <p:cSld name="1_Presentación MICARE 16:9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7"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28B279C-F7FA-4984-8E1B-444BA8FEF16E}"/>
              </a:ext>
            </a:extLst>
          </p:cNvPr>
          <p:cNvSpPr/>
          <p:nvPr/>
        </p:nvSpPr>
        <p:spPr>
          <a:xfrm>
            <a:off x="5911191" y="204324"/>
            <a:ext cx="851631" cy="818153"/>
          </a:xfrm>
          <a:prstGeom prst="ellipse">
            <a:avLst/>
          </a:prstGeom>
          <a:solidFill>
            <a:srgbClr val="6CDB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CDD569-276A-4C8F-B0BA-934C0F38F1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2D0CF1A-5CBA-42EE-859D-ACB9CF7AFB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62821" y="4553782"/>
            <a:ext cx="4211448" cy="545649"/>
          </a:xfrm>
        </p:spPr>
        <p:txBody>
          <a:bodyPr>
            <a:noAutofit/>
          </a:bodyPr>
          <a:lstStyle>
            <a:lvl1pPr marL="152396" indent="0" algn="l">
              <a:buNone/>
              <a:defRPr sz="2133">
                <a:latin typeface="Oxygen" panose="02000503000000000000" pitchFamily="2" charset="0"/>
              </a:defRPr>
            </a:lvl1pPr>
            <a:lvl2pPr>
              <a:defRPr sz="1867">
                <a:latin typeface="Oxygen" panose="02000503000000000000" pitchFamily="2" charset="0"/>
              </a:defRPr>
            </a:lvl2pPr>
            <a:lvl3pPr>
              <a:defRPr sz="1867">
                <a:latin typeface="Oxygen" panose="02000503000000000000" pitchFamily="2" charset="0"/>
              </a:defRPr>
            </a:lvl3pPr>
            <a:lvl4pPr>
              <a:defRPr sz="1867">
                <a:latin typeface="Oxygen" panose="02000503000000000000" pitchFamily="2" charset="0"/>
              </a:defRPr>
            </a:lvl4pPr>
            <a:lvl5pPr>
              <a:defRPr sz="1867">
                <a:latin typeface="Oxygen" panose="02000503000000000000" pitchFamily="2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A204D0C-5D91-407E-A91C-5FD7A92E19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62751" y="2184400"/>
            <a:ext cx="4212167" cy="1797051"/>
          </a:xfrm>
        </p:spPr>
        <p:txBody>
          <a:bodyPr>
            <a:normAutofit/>
          </a:bodyPr>
          <a:lstStyle>
            <a:lvl1pPr marL="152396" indent="0">
              <a:buNone/>
              <a:defRPr sz="2667">
                <a:solidFill>
                  <a:schemeClr val="tx1"/>
                </a:solidFill>
                <a:latin typeface="Oxygen" panose="02000503000000000000" pitchFamily="2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805298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shor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FA25325-92BF-41A1-A997-DB3C387D68A9}"/>
              </a:ext>
            </a:extLst>
          </p:cNvPr>
          <p:cNvSpPr/>
          <p:nvPr/>
        </p:nvSpPr>
        <p:spPr>
          <a:xfrm>
            <a:off x="185563" y="360667"/>
            <a:ext cx="1279287" cy="1228999"/>
          </a:xfrm>
          <a:prstGeom prst="ellipse">
            <a:avLst/>
          </a:prstGeom>
          <a:solidFill>
            <a:srgbClr val="FFB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05A7C-3C13-42A4-832A-364EF8AB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09" y="593367"/>
            <a:ext cx="11109291" cy="763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35724-3728-49FB-8330-8EE4B0EA515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oogle Shape;55;p10">
            <a:extLst>
              <a:ext uri="{FF2B5EF4-FFF2-40B4-BE49-F238E27FC236}">
                <a16:creationId xmlns:a16="http://schemas.microsoft.com/office/drawing/2014/main" id="{1EEFFEC3-181B-45DD-9713-2D2372E863F8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9229742" y="5825584"/>
            <a:ext cx="2066869" cy="9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A8C5CA7-AD64-47EA-A79E-27CEA22950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64734" y="2300818"/>
            <a:ext cx="9668933" cy="2506133"/>
          </a:xfrm>
        </p:spPr>
        <p:txBody>
          <a:bodyPr>
            <a:normAutofit/>
          </a:bodyPr>
          <a:lstStyle>
            <a:lvl1pPr marL="152396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45962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75" y="0"/>
            <a:ext cx="1218565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3325" y="6116639"/>
            <a:ext cx="1455739" cy="30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3713" y="177801"/>
            <a:ext cx="2068511" cy="146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bullet poi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FA25325-92BF-41A1-A997-DB3C387D68A9}"/>
              </a:ext>
            </a:extLst>
          </p:cNvPr>
          <p:cNvSpPr/>
          <p:nvPr/>
        </p:nvSpPr>
        <p:spPr>
          <a:xfrm>
            <a:off x="185563" y="360667"/>
            <a:ext cx="1279287" cy="1228999"/>
          </a:xfrm>
          <a:prstGeom prst="ellipse">
            <a:avLst/>
          </a:prstGeom>
          <a:solidFill>
            <a:srgbClr val="FFB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05A7C-3C13-42A4-832A-364EF8AB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09" y="593367"/>
            <a:ext cx="11109291" cy="763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35724-3728-49FB-8330-8EE4B0EA515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1ABA77-5871-4DCA-8EB4-4010CAC14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751" y="1589618"/>
            <a:ext cx="11110383" cy="4627033"/>
          </a:xfrm>
        </p:spPr>
        <p:txBody>
          <a:bodyPr/>
          <a:lstStyle>
            <a:lvl1pPr>
              <a:buClr>
                <a:srgbClr val="FF2253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FF2253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FF2253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FF2253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FF225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7" name="Google Shape;55;p10">
            <a:extLst>
              <a:ext uri="{FF2B5EF4-FFF2-40B4-BE49-F238E27FC236}">
                <a16:creationId xmlns:a16="http://schemas.microsoft.com/office/drawing/2014/main" id="{1EEFFEC3-181B-45DD-9713-2D2372E863F8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9229742" y="5825584"/>
            <a:ext cx="2066869" cy="92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02703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bullet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FA25325-92BF-41A1-A997-DB3C387D68A9}"/>
              </a:ext>
            </a:extLst>
          </p:cNvPr>
          <p:cNvSpPr/>
          <p:nvPr/>
        </p:nvSpPr>
        <p:spPr>
          <a:xfrm>
            <a:off x="185563" y="360667"/>
            <a:ext cx="1279287" cy="1228999"/>
          </a:xfrm>
          <a:prstGeom prst="ellipse">
            <a:avLst/>
          </a:prstGeom>
          <a:solidFill>
            <a:srgbClr val="7E7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05A7C-3C13-42A4-832A-364EF8AB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09" y="593367"/>
            <a:ext cx="11109291" cy="763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35724-3728-49FB-8330-8EE4B0EA515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A1ABA77-5871-4DCA-8EB4-4010CAC146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6751" y="1589618"/>
            <a:ext cx="11110383" cy="4627033"/>
          </a:xfrm>
        </p:spPr>
        <p:txBody>
          <a:bodyPr/>
          <a:lstStyle>
            <a:lvl1pPr>
              <a:buClr>
                <a:srgbClr val="6CDB4E"/>
              </a:buClr>
              <a:defRPr>
                <a:solidFill>
                  <a:schemeClr val="tx1"/>
                </a:solidFill>
              </a:defRPr>
            </a:lvl1pPr>
            <a:lvl2pPr>
              <a:buClr>
                <a:srgbClr val="6CDB4E"/>
              </a:buClr>
              <a:defRPr>
                <a:solidFill>
                  <a:schemeClr val="tx1"/>
                </a:solidFill>
              </a:defRPr>
            </a:lvl2pPr>
            <a:lvl3pPr>
              <a:buClr>
                <a:srgbClr val="6CDB4E"/>
              </a:buClr>
              <a:defRPr>
                <a:solidFill>
                  <a:schemeClr val="tx1"/>
                </a:solidFill>
              </a:defRPr>
            </a:lvl3pPr>
            <a:lvl4pPr>
              <a:buClr>
                <a:srgbClr val="6CDB4E"/>
              </a:buClr>
              <a:defRPr>
                <a:solidFill>
                  <a:schemeClr val="tx1"/>
                </a:solidFill>
              </a:defRPr>
            </a:lvl4pPr>
            <a:lvl5pPr>
              <a:buClr>
                <a:srgbClr val="6CDB4E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pic>
        <p:nvPicPr>
          <p:cNvPr id="7" name="Google Shape;55;p10">
            <a:extLst>
              <a:ext uri="{FF2B5EF4-FFF2-40B4-BE49-F238E27FC236}">
                <a16:creationId xmlns:a16="http://schemas.microsoft.com/office/drawing/2014/main" id="{1EEFFEC3-181B-45DD-9713-2D2372E863F8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9229742" y="5825584"/>
            <a:ext cx="2066869" cy="924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8518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Sm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FA25325-92BF-41A1-A997-DB3C387D68A9}"/>
              </a:ext>
            </a:extLst>
          </p:cNvPr>
          <p:cNvSpPr/>
          <p:nvPr/>
        </p:nvSpPr>
        <p:spPr>
          <a:xfrm>
            <a:off x="185563" y="360667"/>
            <a:ext cx="1279287" cy="1228999"/>
          </a:xfrm>
          <a:prstGeom prst="ellipse">
            <a:avLst/>
          </a:prstGeom>
          <a:solidFill>
            <a:srgbClr val="FFB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05A7C-3C13-42A4-832A-364EF8AB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09" y="593367"/>
            <a:ext cx="11109291" cy="763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35724-3728-49FB-8330-8EE4B0EA515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oogle Shape;55;p10">
            <a:extLst>
              <a:ext uri="{FF2B5EF4-FFF2-40B4-BE49-F238E27FC236}">
                <a16:creationId xmlns:a16="http://schemas.microsoft.com/office/drawing/2014/main" id="{1EEFFEC3-181B-45DD-9713-2D2372E863F8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9229742" y="5825584"/>
            <a:ext cx="2066869" cy="9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martArt Placeholder 7">
            <a:extLst>
              <a:ext uri="{FF2B5EF4-FFF2-40B4-BE49-F238E27FC236}">
                <a16:creationId xmlns:a16="http://schemas.microsoft.com/office/drawing/2014/main" id="{345B3ACD-BBA2-4F55-AA82-04A463F1F5B8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66751" y="1589666"/>
            <a:ext cx="11110383" cy="4235401"/>
          </a:xfrm>
        </p:spPr>
        <p:txBody>
          <a:bodyPr/>
          <a:lstStyle/>
          <a:p>
            <a:r>
              <a:rPr lang="es-ES"/>
              <a:t>Haga clic en el icono para agregar un elemento gráfico SmartArt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03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FA25325-92BF-41A1-A997-DB3C387D68A9}"/>
              </a:ext>
            </a:extLst>
          </p:cNvPr>
          <p:cNvSpPr/>
          <p:nvPr/>
        </p:nvSpPr>
        <p:spPr>
          <a:xfrm>
            <a:off x="185563" y="360667"/>
            <a:ext cx="1279287" cy="1228999"/>
          </a:xfrm>
          <a:prstGeom prst="ellipse">
            <a:avLst/>
          </a:prstGeom>
          <a:solidFill>
            <a:srgbClr val="FFB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05A7C-3C13-42A4-832A-364EF8AB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09" y="593367"/>
            <a:ext cx="11109291" cy="763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35724-3728-49FB-8330-8EE4B0EA515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oogle Shape;55;p10">
            <a:extLst>
              <a:ext uri="{FF2B5EF4-FFF2-40B4-BE49-F238E27FC236}">
                <a16:creationId xmlns:a16="http://schemas.microsoft.com/office/drawing/2014/main" id="{1EEFFEC3-181B-45DD-9713-2D2372E863F8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9229742" y="5825584"/>
            <a:ext cx="2066869" cy="9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DD115-EF71-43BD-B784-71CE8CAECB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6751" y="1589666"/>
            <a:ext cx="11110383" cy="4235401"/>
          </a:xfrm>
        </p:spPr>
        <p:txBody>
          <a:bodyPr/>
          <a:lstStyle>
            <a:lvl1pPr>
              <a:buClr>
                <a:srgbClr val="7E75F3"/>
              </a:buClr>
              <a:defRPr/>
            </a:lvl1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9701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FA25325-92BF-41A1-A997-DB3C387D68A9}"/>
              </a:ext>
            </a:extLst>
          </p:cNvPr>
          <p:cNvSpPr/>
          <p:nvPr/>
        </p:nvSpPr>
        <p:spPr>
          <a:xfrm>
            <a:off x="185563" y="360667"/>
            <a:ext cx="1279287" cy="1228999"/>
          </a:xfrm>
          <a:prstGeom prst="ellipse">
            <a:avLst/>
          </a:prstGeom>
          <a:solidFill>
            <a:srgbClr val="7E7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05A7C-3C13-42A4-832A-364EF8AB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09" y="593367"/>
            <a:ext cx="11109291" cy="763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35724-3728-49FB-8330-8EE4B0EA515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oogle Shape;55;p10">
            <a:extLst>
              <a:ext uri="{FF2B5EF4-FFF2-40B4-BE49-F238E27FC236}">
                <a16:creationId xmlns:a16="http://schemas.microsoft.com/office/drawing/2014/main" id="{1EEFFEC3-181B-45DD-9713-2D2372E863F8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9229742" y="5825584"/>
            <a:ext cx="2066869" cy="9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DD115-EF71-43BD-B784-71CE8CAECB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6751" y="1589666"/>
            <a:ext cx="11110383" cy="4235401"/>
          </a:xfrm>
        </p:spPr>
        <p:txBody>
          <a:bodyPr/>
          <a:lstStyle>
            <a:lvl1pPr>
              <a:buClr>
                <a:srgbClr val="FEB819"/>
              </a:buClr>
              <a:defRPr/>
            </a:lvl1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27132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and 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FA25325-92BF-41A1-A997-DB3C387D68A9}"/>
              </a:ext>
            </a:extLst>
          </p:cNvPr>
          <p:cNvSpPr/>
          <p:nvPr/>
        </p:nvSpPr>
        <p:spPr>
          <a:xfrm>
            <a:off x="185563" y="360667"/>
            <a:ext cx="1279287" cy="1228999"/>
          </a:xfrm>
          <a:prstGeom prst="ellipse">
            <a:avLst/>
          </a:prstGeom>
          <a:solidFill>
            <a:srgbClr val="FFBA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E05A7C-3C13-42A4-832A-364EF8ABF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109" y="593367"/>
            <a:ext cx="11109291" cy="7636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535724-3728-49FB-8330-8EE4B0EA515B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oogle Shape;55;p10">
            <a:extLst>
              <a:ext uri="{FF2B5EF4-FFF2-40B4-BE49-F238E27FC236}">
                <a16:creationId xmlns:a16="http://schemas.microsoft.com/office/drawing/2014/main" id="{1EEFFEC3-181B-45DD-9713-2D2372E863F8}"/>
              </a:ext>
            </a:extLst>
          </p:cNvPr>
          <p:cNvPicPr preferRelativeResize="0"/>
          <p:nvPr/>
        </p:nvPicPr>
        <p:blipFill>
          <a:blip r:embed="rId2"/>
          <a:srcRect/>
          <a:stretch/>
        </p:blipFill>
        <p:spPr>
          <a:xfrm>
            <a:off x="9229742" y="5825584"/>
            <a:ext cx="2066869" cy="9244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DD115-EF71-43BD-B784-71CE8CAECB1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66752" y="1589666"/>
            <a:ext cx="5429249" cy="4235401"/>
          </a:xfrm>
        </p:spPr>
        <p:txBody>
          <a:bodyPr/>
          <a:lstStyle>
            <a:lvl1pPr>
              <a:buClr>
                <a:srgbClr val="7E75F3"/>
              </a:buClr>
              <a:defRPr/>
            </a:lvl1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00315EF-0335-4BCC-9FD1-2669EBD1556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26718" y="1589618"/>
            <a:ext cx="5429249" cy="4229100"/>
          </a:xfrm>
        </p:spPr>
        <p:txBody>
          <a:bodyPr/>
          <a:lstStyle>
            <a:lvl1pPr>
              <a:buClr>
                <a:srgbClr val="FF2253"/>
              </a:buClr>
              <a:defRPr/>
            </a:lvl1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6633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>
  <p:cSld name="1_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D09FDF7-1CA6-4DD6-A40C-505A6473040A}"/>
              </a:ext>
            </a:extLst>
          </p:cNvPr>
          <p:cNvSpPr/>
          <p:nvPr/>
        </p:nvSpPr>
        <p:spPr>
          <a:xfrm>
            <a:off x="9282007" y="845299"/>
            <a:ext cx="1279287" cy="1228999"/>
          </a:xfrm>
          <a:prstGeom prst="ellipse">
            <a:avLst/>
          </a:prstGeom>
          <a:solidFill>
            <a:srgbClr val="7E7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4211262" y="420684"/>
            <a:ext cx="7085349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Font typeface="Oxygen"/>
              <a:buNone/>
              <a:defRPr sz="3733" b="1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2"/>
          <a:srcRect/>
          <a:stretch/>
        </p:blipFill>
        <p:spPr>
          <a:xfrm>
            <a:off x="244400" y="244384"/>
            <a:ext cx="3297867" cy="14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545668-1FD5-44CD-AFCD-DE46B66D27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718733"/>
            <a:ext cx="12192000" cy="4497917"/>
          </a:xfrm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144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preserve="1">
  <p:cSld name="1_Big 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body" idx="1" hasCustomPrompt="1"/>
          </p:nvPr>
        </p:nvSpPr>
        <p:spPr>
          <a:xfrm>
            <a:off x="415597" y="4948932"/>
            <a:ext cx="11360800" cy="868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152396" lvl="0" indent="0" algn="ctr">
              <a:spcBef>
                <a:spcPts val="0"/>
              </a:spcBef>
              <a:spcAft>
                <a:spcPts val="0"/>
              </a:spcAft>
              <a:buSzPts val="1800"/>
              <a:buFont typeface="Oxygen"/>
              <a:buNone/>
              <a:defRPr sz="3200" b="0">
                <a:solidFill>
                  <a:schemeClr val="bg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●"/>
              <a:defRPr>
                <a:latin typeface="Oxygen"/>
                <a:ea typeface="Oxygen"/>
                <a:cs typeface="Oxygen"/>
                <a:sym typeface="Oxygen"/>
              </a:defRPr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●"/>
              <a:defRPr>
                <a:latin typeface="Oxygen"/>
                <a:ea typeface="Oxygen"/>
                <a:cs typeface="Oxygen"/>
                <a:sym typeface="Oxygen"/>
              </a:defRPr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○"/>
              <a:defRPr>
                <a:latin typeface="Oxygen"/>
                <a:ea typeface="Oxygen"/>
                <a:cs typeface="Oxygen"/>
                <a:sym typeface="Oxygen"/>
              </a:defRPr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Font typeface="Oxygen"/>
              <a:buChar char="■"/>
              <a:defRPr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lvl="0"/>
            <a:r>
              <a:rPr lang="en-US" dirty="0"/>
              <a:t>Click to edit Master text styles.</a:t>
            </a:r>
          </a:p>
        </p:txBody>
      </p:sp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4" name="Google Shape;64;p12"/>
          <p:cNvPicPr preferRelativeResize="0"/>
          <p:nvPr/>
        </p:nvPicPr>
        <p:blipFill>
          <a:blip r:embed="rId2"/>
          <a:srcRect/>
          <a:stretch/>
        </p:blipFill>
        <p:spPr>
          <a:xfrm>
            <a:off x="244401" y="244380"/>
            <a:ext cx="2751065" cy="12304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938D84D-8AAD-49F8-94A9-7DF7CE582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97" y="3533218"/>
            <a:ext cx="11406807" cy="2151965"/>
          </a:xfrm>
        </p:spPr>
        <p:txBody>
          <a:bodyPr>
            <a:noAutofit/>
          </a:bodyPr>
          <a:lstStyle>
            <a:lvl1pPr algn="ctr">
              <a:defRPr sz="5867"/>
            </a:lvl1pPr>
          </a:lstStyle>
          <a:p>
            <a:r>
              <a:rPr lang="es-ES" sz="6400"/>
              <a:t>Haga clic para modificar el estilo de título del patrón</a:t>
            </a:r>
            <a:endParaRPr lang="en-US" sz="6400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C07A47-CF7A-4106-967A-BAC39053065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2217" y="1474832"/>
            <a:ext cx="2967567" cy="1953683"/>
          </a:xfrm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917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7" name="Google Shape;67;p13"/>
          <p:cNvPicPr preferRelativeResize="0"/>
          <p:nvPr/>
        </p:nvPicPr>
        <p:blipFill>
          <a:blip r:embed="rId2"/>
          <a:srcRect/>
          <a:stretch/>
        </p:blipFill>
        <p:spPr>
          <a:xfrm>
            <a:off x="973049" y="1137716"/>
            <a:ext cx="10245899" cy="4582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79275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8">
            <a:extLst>
              <a:ext uri="{FF2B5EF4-FFF2-40B4-BE49-F238E27FC236}">
                <a16:creationId xmlns:a16="http://schemas.microsoft.com/office/drawing/2014/main" id="{11515AFD-8C7F-428C-BFE3-3D0F13C72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7876" t="9598" r="41791" b="21623"/>
          <a:stretch/>
        </p:blipFill>
        <p:spPr>
          <a:xfrm>
            <a:off x="5602707" y="0"/>
            <a:ext cx="6589293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F45814-73EF-460F-A4ED-D92DDE826615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Imagen 11">
            <a:extLst>
              <a:ext uri="{FF2B5EF4-FFF2-40B4-BE49-F238E27FC236}">
                <a16:creationId xmlns:a16="http://schemas.microsoft.com/office/drawing/2014/main" id="{094F3527-4A1C-4095-ABB9-E2457A0C9C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84768" y="755676"/>
            <a:ext cx="2548968" cy="1140049"/>
          </a:xfrm>
          <a:prstGeom prst="rect">
            <a:avLst/>
          </a:prstGeom>
        </p:spPr>
      </p:pic>
      <p:sp>
        <p:nvSpPr>
          <p:cNvPr id="12" name="Rectángulo 6">
            <a:extLst>
              <a:ext uri="{FF2B5EF4-FFF2-40B4-BE49-F238E27FC236}">
                <a16:creationId xmlns:a16="http://schemas.microsoft.com/office/drawing/2014/main" id="{16B1F4B9-7053-4D49-A780-E2336FFA9E4C}"/>
              </a:ext>
            </a:extLst>
          </p:cNvPr>
          <p:cNvSpPr/>
          <p:nvPr userDrawn="1"/>
        </p:nvSpPr>
        <p:spPr>
          <a:xfrm>
            <a:off x="1016130" y="2037608"/>
            <a:ext cx="4898521" cy="513005"/>
          </a:xfrm>
          <a:prstGeom prst="rect">
            <a:avLst/>
          </a:prstGeom>
          <a:solidFill>
            <a:srgbClr val="7C7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67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BDC483E2-729A-4A57-B17D-8261C2BD79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8017" y="5128090"/>
            <a:ext cx="6239056" cy="1153661"/>
          </a:xfrm>
          <a:prstGeom prst="rect">
            <a:avLst/>
          </a:prstGeom>
        </p:spPr>
        <p:txBody>
          <a:bodyPr>
            <a:normAutofit/>
          </a:bodyPr>
          <a:lstStyle>
            <a:lvl1pPr marL="152396" indent="0">
              <a:buNone/>
              <a:defRPr/>
            </a:lvl1pPr>
          </a:lstStyle>
          <a:p>
            <a:pPr algn="l">
              <a:lnSpc>
                <a:spcPct val="100000"/>
              </a:lnSpc>
            </a:pPr>
            <a:r>
              <a:rPr lang="es-ES" sz="1867">
                <a:solidFill>
                  <a:srgbClr val="292930"/>
                </a:solidFill>
                <a:latin typeface="Oxygen Light" panose="02000303000000000000" pitchFamily="2" charset="0"/>
              </a:rPr>
              <a:t>Haga clic para editar el estilo de subtítulo del patrón</a:t>
            </a:r>
            <a:endParaRPr lang="es-CL" sz="1867" dirty="0">
              <a:solidFill>
                <a:srgbClr val="292930"/>
              </a:solidFill>
              <a:latin typeface="Oxygen Light" panose="02000303000000000000" pitchFamily="2" charset="0"/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0458EE0A-F0FF-43DB-8894-90D57E6AC299}"/>
              </a:ext>
            </a:extLst>
          </p:cNvPr>
          <p:cNvSpPr txBox="1">
            <a:spLocks/>
          </p:cNvSpPr>
          <p:nvPr userDrawn="1"/>
        </p:nvSpPr>
        <p:spPr>
          <a:xfrm>
            <a:off x="1111145" y="2036235"/>
            <a:ext cx="5205124" cy="63248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s-CL" sz="2667" b="1" dirty="0">
              <a:solidFill>
                <a:schemeClr val="bg1"/>
              </a:solidFill>
              <a:latin typeface="Oxygen" panose="02000503000000000000" pitchFamily="2" charset="77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ECE4E9FF-9692-423D-8B6D-DE3EA00536A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8017" y="3082976"/>
            <a:ext cx="5931376" cy="167989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/>
            </a:lvl1pPr>
          </a:lstStyle>
          <a:p>
            <a:pPr algn="ctr"/>
            <a:r>
              <a:rPr lang="es-ES" sz="5333" b="1">
                <a:solidFill>
                  <a:srgbClr val="292930"/>
                </a:solidFill>
                <a:latin typeface="Oxygen" panose="02000503000000000000" pitchFamily="2" charset="77"/>
              </a:rPr>
              <a:t>Haga clic para modificar el estilo de título del patrón</a:t>
            </a:r>
            <a:endParaRPr lang="es-CL" sz="5333" b="1" dirty="0">
              <a:solidFill>
                <a:srgbClr val="292930"/>
              </a:solidFill>
              <a:latin typeface="Oxygen" panose="02000503000000000000" pitchFamily="2" charset="77"/>
            </a:endParaRPr>
          </a:p>
        </p:txBody>
      </p:sp>
      <p:sp>
        <p:nvSpPr>
          <p:cNvPr id="17" name="Text Placeholder 46">
            <a:extLst>
              <a:ext uri="{FF2B5EF4-FFF2-40B4-BE49-F238E27FC236}">
                <a16:creationId xmlns:a16="http://schemas.microsoft.com/office/drawing/2014/main" id="{BBAE6F3F-1113-41A1-AE37-427750D62A6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69177" y="2027201"/>
            <a:ext cx="4897967" cy="533819"/>
          </a:xfrm>
        </p:spPr>
        <p:txBody>
          <a:bodyPr/>
          <a:lstStyle>
            <a:lvl1pPr marL="152396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0246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723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639" y="6289675"/>
            <a:ext cx="1133475" cy="23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9072" y="174625"/>
            <a:ext cx="1077044" cy="76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5696CE-53A5-4FCB-BEA3-B576AA5F8C4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4" name="Imagen 6">
            <a:extLst>
              <a:ext uri="{FF2B5EF4-FFF2-40B4-BE49-F238E27FC236}">
                <a16:creationId xmlns:a16="http://schemas.microsoft.com/office/drawing/2014/main" id="{C5AAC2CD-B9A6-419B-A0B3-FC5CFD5A3D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2889271" y="2788863"/>
            <a:ext cx="6958409" cy="1179872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571251CE-C376-435B-9BBB-D2DFAD45976A}"/>
              </a:ext>
            </a:extLst>
          </p:cNvPr>
          <p:cNvSpPr txBox="1">
            <a:spLocks/>
          </p:cNvSpPr>
          <p:nvPr userDrawn="1"/>
        </p:nvSpPr>
        <p:spPr>
          <a:xfrm>
            <a:off x="2490080" y="355525"/>
            <a:ext cx="1907691" cy="17674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7200" b="1" dirty="0">
                <a:solidFill>
                  <a:srgbClr val="7C73F5"/>
                </a:solidFill>
                <a:latin typeface="Oxygen" panose="02000503000000000000" pitchFamily="2" charset="77"/>
              </a:rPr>
              <a:t>01</a:t>
            </a:r>
            <a:endParaRPr lang="es-CL" sz="7200" dirty="0">
              <a:solidFill>
                <a:srgbClr val="7C73F5"/>
              </a:solidFill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5F4EFAC-3DB9-4D34-9B73-3C00794B6C30}"/>
              </a:ext>
            </a:extLst>
          </p:cNvPr>
          <p:cNvSpPr txBox="1">
            <a:spLocks/>
          </p:cNvSpPr>
          <p:nvPr userDrawn="1"/>
        </p:nvSpPr>
        <p:spPr>
          <a:xfrm>
            <a:off x="2490080" y="1737561"/>
            <a:ext cx="1907691" cy="17674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7200" b="1" dirty="0">
                <a:solidFill>
                  <a:srgbClr val="FFBC1E"/>
                </a:solidFill>
                <a:latin typeface="Oxygen" panose="02000503000000000000" pitchFamily="2" charset="77"/>
              </a:rPr>
              <a:t>02</a:t>
            </a:r>
            <a:endParaRPr lang="es-CL" sz="7200" dirty="0">
              <a:solidFill>
                <a:srgbClr val="FFBC1E"/>
              </a:solidFill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C4732E8-39E8-472E-ADCF-0A2CB63E19B8}"/>
              </a:ext>
            </a:extLst>
          </p:cNvPr>
          <p:cNvSpPr txBox="1">
            <a:spLocks/>
          </p:cNvSpPr>
          <p:nvPr userDrawn="1"/>
        </p:nvSpPr>
        <p:spPr>
          <a:xfrm>
            <a:off x="2490080" y="3105006"/>
            <a:ext cx="1691149" cy="1951341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7200" b="1" dirty="0">
                <a:solidFill>
                  <a:srgbClr val="F3781B"/>
                </a:solidFill>
                <a:latin typeface="Oxygen" panose="02000503000000000000" pitchFamily="2" charset="77"/>
              </a:rPr>
              <a:t>03</a:t>
            </a:r>
            <a:endParaRPr lang="es-CL" sz="7200" dirty="0">
              <a:solidFill>
                <a:srgbClr val="F3781B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51C59B22-C1A8-41B7-87B3-8A1BC73AF51E}"/>
              </a:ext>
            </a:extLst>
          </p:cNvPr>
          <p:cNvSpPr txBox="1">
            <a:spLocks/>
          </p:cNvSpPr>
          <p:nvPr userDrawn="1"/>
        </p:nvSpPr>
        <p:spPr>
          <a:xfrm>
            <a:off x="2494548" y="4677684"/>
            <a:ext cx="1907691" cy="1767417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7200" b="1" dirty="0">
                <a:solidFill>
                  <a:srgbClr val="FF2354"/>
                </a:solidFill>
                <a:latin typeface="Oxygen" panose="02000503000000000000" pitchFamily="2" charset="77"/>
              </a:rPr>
              <a:t>04</a:t>
            </a:r>
            <a:endParaRPr lang="es-CL" sz="7200" dirty="0">
              <a:solidFill>
                <a:srgbClr val="FF2354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B4BB5A7-D109-4B1F-8D12-4F0F200DC7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81229" y="5095284"/>
            <a:ext cx="6521449" cy="831851"/>
          </a:xfrm>
        </p:spPr>
        <p:txBody>
          <a:bodyPr/>
          <a:lstStyle>
            <a:lvl1pPr marL="152396" indent="0">
              <a:buNone/>
              <a:defRPr/>
            </a:lvl1pPr>
            <a:lvl2pPr marL="795847" indent="0">
              <a:buNone/>
              <a:defRPr/>
            </a:lvl2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55D2188E-8EF4-496E-845F-930003B6A4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81230" y="2239060"/>
            <a:ext cx="6521449" cy="831851"/>
          </a:xfrm>
        </p:spPr>
        <p:txBody>
          <a:bodyPr/>
          <a:lstStyle>
            <a:lvl1pPr marL="152396" indent="0">
              <a:buNone/>
              <a:defRPr/>
            </a:lvl1pPr>
            <a:lvl2pPr marL="795847" indent="0">
              <a:buNone/>
              <a:defRPr/>
            </a:lvl2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D2BEEF16-5D6B-499B-8FDD-DBD1D51038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81229" y="3650993"/>
            <a:ext cx="6521449" cy="831851"/>
          </a:xfrm>
        </p:spPr>
        <p:txBody>
          <a:bodyPr/>
          <a:lstStyle>
            <a:lvl1pPr marL="152396" indent="0">
              <a:buNone/>
              <a:defRPr/>
            </a:lvl1pPr>
            <a:lvl2pPr marL="795847" indent="0">
              <a:buNone/>
              <a:defRPr/>
            </a:lvl2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9DA0A9C0-A0F8-4EDA-B330-F6CA05652D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81227" y="696909"/>
            <a:ext cx="6521449" cy="831851"/>
          </a:xfrm>
        </p:spPr>
        <p:txBody>
          <a:bodyPr/>
          <a:lstStyle>
            <a:lvl1pPr marL="152396" indent="0">
              <a:buNone/>
              <a:defRPr/>
            </a:lvl1pPr>
            <a:lvl2pPr marL="795847" indent="0">
              <a:buNone/>
              <a:defRPr/>
            </a:lvl2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983507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33148B-8F08-4A5B-9670-5C29B44F81C2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Imagen 6">
            <a:extLst>
              <a:ext uri="{FF2B5EF4-FFF2-40B4-BE49-F238E27FC236}">
                <a16:creationId xmlns:a16="http://schemas.microsoft.com/office/drawing/2014/main" id="{2263BC46-583E-4C96-B969-821B0A3E8F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321266" y="324673"/>
            <a:ext cx="1454401" cy="650495"/>
          </a:xfrm>
          <a:prstGeom prst="rect">
            <a:avLst/>
          </a:prstGeom>
        </p:spPr>
      </p:pic>
      <p:sp>
        <p:nvSpPr>
          <p:cNvPr id="10" name="Rectángulo 7">
            <a:extLst>
              <a:ext uri="{FF2B5EF4-FFF2-40B4-BE49-F238E27FC236}">
                <a16:creationId xmlns:a16="http://schemas.microsoft.com/office/drawing/2014/main" id="{5188306B-659F-4BE3-AB9A-D376AF366CE5}"/>
              </a:ext>
            </a:extLst>
          </p:cNvPr>
          <p:cNvSpPr/>
          <p:nvPr userDrawn="1"/>
        </p:nvSpPr>
        <p:spPr>
          <a:xfrm>
            <a:off x="1" y="0"/>
            <a:ext cx="2947916" cy="6858000"/>
          </a:xfrm>
          <a:prstGeom prst="rect">
            <a:avLst/>
          </a:prstGeom>
          <a:solidFill>
            <a:srgbClr val="292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67"/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E47B61B6-4835-43CC-881D-D1D37D9F219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47506" y="1199848"/>
            <a:ext cx="4828893" cy="4451045"/>
          </a:xfrm>
        </p:spPr>
        <p:txBody>
          <a:bodyPr/>
          <a:lstStyle>
            <a:lvl1pPr marL="152396" indent="0">
              <a:buNone/>
              <a:defRPr/>
            </a:lvl1pPr>
            <a:lvl2pPr marL="795847" indent="0">
              <a:buNone/>
              <a:defRPr/>
            </a:lvl2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4DD79EC-333B-4C36-A75A-5AA1DD6D81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0917" y="774700"/>
            <a:ext cx="5535083" cy="5441951"/>
          </a:xfrm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016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7">
            <a:extLst>
              <a:ext uri="{FF2B5EF4-FFF2-40B4-BE49-F238E27FC236}">
                <a16:creationId xmlns:a16="http://schemas.microsoft.com/office/drawing/2014/main" id="{4CECB2A4-0090-482E-A95A-092BB9C563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4816" y="2712384"/>
            <a:ext cx="12187184" cy="276588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2165CD-599C-455E-991B-6FC001F0AD08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1DECD2BD-5C38-40D3-BD17-1D509C9721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321266" y="324673"/>
            <a:ext cx="1454401" cy="650495"/>
          </a:xfrm>
          <a:prstGeom prst="rect">
            <a:avLst/>
          </a:prstGeom>
        </p:spPr>
      </p:pic>
      <p:sp>
        <p:nvSpPr>
          <p:cNvPr id="9" name="Rectángulo 49">
            <a:extLst>
              <a:ext uri="{FF2B5EF4-FFF2-40B4-BE49-F238E27FC236}">
                <a16:creationId xmlns:a16="http://schemas.microsoft.com/office/drawing/2014/main" id="{2725E7B9-CFBC-4E53-9805-DD4E2BCE3C84}"/>
              </a:ext>
            </a:extLst>
          </p:cNvPr>
          <p:cNvSpPr/>
          <p:nvPr userDrawn="1"/>
        </p:nvSpPr>
        <p:spPr>
          <a:xfrm>
            <a:off x="3646740" y="368830"/>
            <a:ext cx="4898521" cy="513005"/>
          </a:xfrm>
          <a:prstGeom prst="rect">
            <a:avLst/>
          </a:prstGeom>
          <a:solidFill>
            <a:srgbClr val="7C7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67"/>
          </a:p>
        </p:txBody>
      </p:sp>
      <p:cxnSp>
        <p:nvCxnSpPr>
          <p:cNvPr id="10" name="Conector recto 52">
            <a:extLst>
              <a:ext uri="{FF2B5EF4-FFF2-40B4-BE49-F238E27FC236}">
                <a16:creationId xmlns:a16="http://schemas.microsoft.com/office/drawing/2014/main" id="{E92916C4-D831-4D25-A550-84E7F7655101}"/>
              </a:ext>
            </a:extLst>
          </p:cNvPr>
          <p:cNvCxnSpPr>
            <a:cxnSpLocks/>
          </p:cNvCxnSpPr>
          <p:nvPr userDrawn="1"/>
        </p:nvCxnSpPr>
        <p:spPr>
          <a:xfrm>
            <a:off x="2824032" y="2705006"/>
            <a:ext cx="0" cy="337072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53">
            <a:extLst>
              <a:ext uri="{FF2B5EF4-FFF2-40B4-BE49-F238E27FC236}">
                <a16:creationId xmlns:a16="http://schemas.microsoft.com/office/drawing/2014/main" id="{D812C183-EAB8-486B-8828-1321DA804FCD}"/>
              </a:ext>
            </a:extLst>
          </p:cNvPr>
          <p:cNvCxnSpPr>
            <a:cxnSpLocks/>
          </p:cNvCxnSpPr>
          <p:nvPr userDrawn="1"/>
        </p:nvCxnSpPr>
        <p:spPr>
          <a:xfrm>
            <a:off x="5956273" y="2691160"/>
            <a:ext cx="0" cy="337072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54">
            <a:extLst>
              <a:ext uri="{FF2B5EF4-FFF2-40B4-BE49-F238E27FC236}">
                <a16:creationId xmlns:a16="http://schemas.microsoft.com/office/drawing/2014/main" id="{998FE1AC-CC31-404A-B045-E0698C34CC45}"/>
              </a:ext>
            </a:extLst>
          </p:cNvPr>
          <p:cNvCxnSpPr>
            <a:cxnSpLocks/>
          </p:cNvCxnSpPr>
          <p:nvPr userDrawn="1"/>
        </p:nvCxnSpPr>
        <p:spPr>
          <a:xfrm>
            <a:off x="8946512" y="2705005"/>
            <a:ext cx="0" cy="337072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Marcador de contenido 2">
            <a:extLst>
              <a:ext uri="{FF2B5EF4-FFF2-40B4-BE49-F238E27FC236}">
                <a16:creationId xmlns:a16="http://schemas.microsoft.com/office/drawing/2014/main" id="{7EEF2232-C025-4927-BEB1-D8968B7FEC7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0021" y="5004516"/>
            <a:ext cx="2345936" cy="10712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es-ES" sz="1867">
                <a:latin typeface="Oxygen Light" panose="02000303000000000000" pitchFamily="2" charset="0"/>
              </a:rPr>
              <a:t>Editar el estilo de texto del patrón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A046DEA-4C7B-4E23-ACEF-E486FAA43E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0021" y="3778301"/>
            <a:ext cx="2345936" cy="1071216"/>
          </a:xfrm>
        </p:spPr>
        <p:txBody>
          <a:bodyPr>
            <a:normAutofit/>
          </a:bodyPr>
          <a:lstStyle>
            <a:lvl1pPr marL="152396" indent="0">
              <a:buNone/>
              <a:defRPr sz="2133" b="1">
                <a:solidFill>
                  <a:srgbClr val="7C73F5"/>
                </a:solidFill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27850161-D9DA-4A40-81E3-724D30053E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0021" y="1973031"/>
            <a:ext cx="2345936" cy="1601525"/>
          </a:xfrm>
        </p:spPr>
        <p:txBody>
          <a:bodyPr>
            <a:noAutofit/>
          </a:bodyPr>
          <a:lstStyle>
            <a:lvl1pPr marL="152396" indent="0">
              <a:buNone/>
              <a:defRPr sz="10666" b="1">
                <a:solidFill>
                  <a:srgbClr val="434349"/>
                </a:solidFill>
                <a:latin typeface="Oxygen" panose="02000503000000000000" pitchFamily="2" charset="0"/>
              </a:defRPr>
            </a:lvl1pPr>
          </a:lstStyle>
          <a:p>
            <a:pPr lvl="0"/>
            <a:r>
              <a:rPr lang="es-CL" dirty="0"/>
              <a:t>01</a:t>
            </a:r>
            <a:endParaRPr lang="en-US" dirty="0"/>
          </a:p>
        </p:txBody>
      </p:sp>
      <p:sp>
        <p:nvSpPr>
          <p:cNvPr id="34" name="Marcador de contenido 2">
            <a:extLst>
              <a:ext uri="{FF2B5EF4-FFF2-40B4-BE49-F238E27FC236}">
                <a16:creationId xmlns:a16="http://schemas.microsoft.com/office/drawing/2014/main" id="{1C9307FA-7B96-4870-9D8B-63A58B11CF2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225427" y="5004516"/>
            <a:ext cx="2345936" cy="10712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es-ES" sz="1867">
                <a:latin typeface="Oxygen Light" panose="02000303000000000000" pitchFamily="2" charset="0"/>
              </a:rPr>
              <a:t>Editar el estilo de texto del patrón</a:t>
            </a:r>
          </a:p>
        </p:txBody>
      </p:sp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C1AE871E-9422-428C-B14A-15B1B266FC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25427" y="3778301"/>
            <a:ext cx="2345936" cy="1071216"/>
          </a:xfrm>
        </p:spPr>
        <p:txBody>
          <a:bodyPr>
            <a:normAutofit/>
          </a:bodyPr>
          <a:lstStyle>
            <a:lvl1pPr marL="152396" indent="0">
              <a:buNone/>
              <a:defRPr sz="2133" b="1">
                <a:solidFill>
                  <a:srgbClr val="7C73F5"/>
                </a:solidFill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1EEC2749-8AEC-40F3-8234-0C621C4680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25427" y="1973031"/>
            <a:ext cx="2345936" cy="1601525"/>
          </a:xfrm>
        </p:spPr>
        <p:txBody>
          <a:bodyPr>
            <a:noAutofit/>
          </a:bodyPr>
          <a:lstStyle>
            <a:lvl1pPr marL="152396" indent="0">
              <a:buNone/>
              <a:defRPr sz="10666" b="1">
                <a:solidFill>
                  <a:srgbClr val="434349"/>
                </a:solidFill>
                <a:latin typeface="Oxygen" panose="02000503000000000000" pitchFamily="2" charset="0"/>
              </a:defRPr>
            </a:lvl1pPr>
          </a:lstStyle>
          <a:p>
            <a:pPr lvl="0"/>
            <a:r>
              <a:rPr lang="es-CL" dirty="0"/>
              <a:t>02</a:t>
            </a:r>
            <a:endParaRPr lang="en-US" dirty="0"/>
          </a:p>
        </p:txBody>
      </p:sp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5C3F6597-1578-48E4-B948-80906D37673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80609" y="4990672"/>
            <a:ext cx="2345936" cy="10712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es-ES" sz="1867">
                <a:latin typeface="Oxygen Light" panose="02000303000000000000" pitchFamily="2" charset="0"/>
              </a:rPr>
              <a:t>Editar el estilo de texto del patrón</a:t>
            </a:r>
          </a:p>
        </p:txBody>
      </p:sp>
      <p:sp>
        <p:nvSpPr>
          <p:cNvPr id="38" name="Text Placeholder 26">
            <a:extLst>
              <a:ext uri="{FF2B5EF4-FFF2-40B4-BE49-F238E27FC236}">
                <a16:creationId xmlns:a16="http://schemas.microsoft.com/office/drawing/2014/main" id="{A949E662-0FCE-4774-936B-A4FA8F1E85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80609" y="3764457"/>
            <a:ext cx="2345936" cy="1071216"/>
          </a:xfrm>
        </p:spPr>
        <p:txBody>
          <a:bodyPr>
            <a:normAutofit/>
          </a:bodyPr>
          <a:lstStyle>
            <a:lvl1pPr marL="152396" indent="0">
              <a:buNone/>
              <a:defRPr sz="2133" b="1">
                <a:solidFill>
                  <a:srgbClr val="7C73F5"/>
                </a:solidFill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5840DF47-339B-4D48-BC3E-82BDE8C402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0609" y="1959187"/>
            <a:ext cx="2345936" cy="1601525"/>
          </a:xfrm>
        </p:spPr>
        <p:txBody>
          <a:bodyPr>
            <a:noAutofit/>
          </a:bodyPr>
          <a:lstStyle>
            <a:lvl1pPr marL="152396" indent="0">
              <a:buNone/>
              <a:defRPr sz="10666" b="1">
                <a:solidFill>
                  <a:srgbClr val="434349"/>
                </a:solidFill>
                <a:latin typeface="Oxygen" panose="02000503000000000000" pitchFamily="2" charset="0"/>
              </a:defRPr>
            </a:lvl1pPr>
          </a:lstStyle>
          <a:p>
            <a:pPr lvl="0"/>
            <a:r>
              <a:rPr lang="es-CL" dirty="0"/>
              <a:t>03</a:t>
            </a:r>
            <a:endParaRPr lang="en-US" dirty="0"/>
          </a:p>
        </p:txBody>
      </p:sp>
      <p:sp>
        <p:nvSpPr>
          <p:cNvPr id="40" name="Marcador de contenido 2">
            <a:extLst>
              <a:ext uri="{FF2B5EF4-FFF2-40B4-BE49-F238E27FC236}">
                <a16:creationId xmlns:a16="http://schemas.microsoft.com/office/drawing/2014/main" id="{A8103CCF-8709-42DE-84D5-35350E1A481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9243333" y="5004516"/>
            <a:ext cx="2345936" cy="107121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lvl="0" indent="0" algn="ctr">
              <a:lnSpc>
                <a:spcPct val="120000"/>
              </a:lnSpc>
              <a:buNone/>
            </a:pPr>
            <a:r>
              <a:rPr lang="es-ES" sz="1867">
                <a:latin typeface="Oxygen Light" panose="02000303000000000000" pitchFamily="2" charset="0"/>
              </a:rPr>
              <a:t>Editar el estilo de texto del patrón</a:t>
            </a:r>
          </a:p>
        </p:txBody>
      </p:sp>
      <p:sp>
        <p:nvSpPr>
          <p:cNvPr id="41" name="Text Placeholder 26">
            <a:extLst>
              <a:ext uri="{FF2B5EF4-FFF2-40B4-BE49-F238E27FC236}">
                <a16:creationId xmlns:a16="http://schemas.microsoft.com/office/drawing/2014/main" id="{8A1005A4-ECBD-4F3E-8F40-09E6AB9149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243333" y="3778301"/>
            <a:ext cx="2345936" cy="1071216"/>
          </a:xfrm>
        </p:spPr>
        <p:txBody>
          <a:bodyPr>
            <a:normAutofit/>
          </a:bodyPr>
          <a:lstStyle>
            <a:lvl1pPr marL="152396" indent="0">
              <a:buNone/>
              <a:defRPr sz="2133" b="1">
                <a:solidFill>
                  <a:srgbClr val="7C73F5"/>
                </a:solidFill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2" name="Text Placeholder 26">
            <a:extLst>
              <a:ext uri="{FF2B5EF4-FFF2-40B4-BE49-F238E27FC236}">
                <a16:creationId xmlns:a16="http://schemas.microsoft.com/office/drawing/2014/main" id="{ED3D63A6-5667-46D9-AE3D-E4CC849894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43333" y="1973031"/>
            <a:ext cx="2345936" cy="1601525"/>
          </a:xfrm>
        </p:spPr>
        <p:txBody>
          <a:bodyPr>
            <a:noAutofit/>
          </a:bodyPr>
          <a:lstStyle>
            <a:lvl1pPr marL="152396" indent="0">
              <a:buNone/>
              <a:defRPr sz="10666" b="1">
                <a:solidFill>
                  <a:srgbClr val="434349"/>
                </a:solidFill>
                <a:latin typeface="Oxygen" panose="02000503000000000000" pitchFamily="2" charset="0"/>
              </a:defRPr>
            </a:lvl1pPr>
          </a:lstStyle>
          <a:p>
            <a:pPr lvl="0"/>
            <a:r>
              <a:rPr lang="es-CL" dirty="0"/>
              <a:t>04</a:t>
            </a:r>
            <a:endParaRPr lang="en-US" dirty="0"/>
          </a:p>
        </p:txBody>
      </p:sp>
      <p:sp>
        <p:nvSpPr>
          <p:cNvPr id="43" name="Subtítulo 2">
            <a:extLst>
              <a:ext uri="{FF2B5EF4-FFF2-40B4-BE49-F238E27FC236}">
                <a16:creationId xmlns:a16="http://schemas.microsoft.com/office/drawing/2014/main" id="{F94A9D91-7A6B-4A35-887D-7179F608D000}"/>
              </a:ext>
            </a:extLst>
          </p:cNvPr>
          <p:cNvSpPr txBox="1">
            <a:spLocks/>
          </p:cNvSpPr>
          <p:nvPr userDrawn="1"/>
        </p:nvSpPr>
        <p:spPr>
          <a:xfrm>
            <a:off x="3646739" y="392296"/>
            <a:ext cx="5205124" cy="632485"/>
          </a:xfrm>
          <a:prstGeom prst="rect">
            <a:avLst/>
          </a:prstGeom>
          <a:ln>
            <a:noFill/>
          </a:ln>
        </p:spPr>
        <p:txBody>
          <a:bodyPr vert="horz" lIns="121920" tIns="60960" rIns="121920" bIns="6096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s-CL" sz="2667" b="1" dirty="0">
              <a:solidFill>
                <a:schemeClr val="bg1"/>
              </a:solidFill>
              <a:latin typeface="Oxygen" panose="02000503000000000000" pitchFamily="2" charset="77"/>
            </a:endParaRPr>
          </a:p>
        </p:txBody>
      </p:sp>
      <p:sp>
        <p:nvSpPr>
          <p:cNvPr id="44" name="Título 1">
            <a:extLst>
              <a:ext uri="{FF2B5EF4-FFF2-40B4-BE49-F238E27FC236}">
                <a16:creationId xmlns:a16="http://schemas.microsoft.com/office/drawing/2014/main" id="{29EC2173-B6C2-4EB6-ABFA-93AFCFBDF8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70023" y="952448"/>
            <a:ext cx="11319235" cy="127211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800"/>
            </a:lvl1pPr>
          </a:lstStyle>
          <a:p>
            <a:pPr algn="ctr"/>
            <a:r>
              <a:rPr lang="es-ES" sz="5333" b="1">
                <a:solidFill>
                  <a:srgbClr val="292930"/>
                </a:solidFill>
                <a:latin typeface="Oxygen" panose="02000503000000000000" pitchFamily="2" charset="77"/>
              </a:rPr>
              <a:t>Haga clic para modificar el estilo de título del patrón</a:t>
            </a:r>
            <a:endParaRPr lang="es-CL" sz="5333" b="1" dirty="0">
              <a:solidFill>
                <a:srgbClr val="292930"/>
              </a:solidFill>
              <a:latin typeface="Oxygen" panose="02000503000000000000" pitchFamily="2" charset="77"/>
            </a:endParaRP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68C2B89B-4583-4895-84C4-93B59620B56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46739" y="324844"/>
            <a:ext cx="4897967" cy="533819"/>
          </a:xfrm>
        </p:spPr>
        <p:txBody>
          <a:bodyPr/>
          <a:lstStyle>
            <a:lvl1pPr marL="152396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713104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525E92-DC70-4AAC-9877-2C16FC9D500F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4" name="Imagen 9">
            <a:extLst>
              <a:ext uri="{FF2B5EF4-FFF2-40B4-BE49-F238E27FC236}">
                <a16:creationId xmlns:a16="http://schemas.microsoft.com/office/drawing/2014/main" id="{24E5A6EF-02C9-4506-ADBB-CDA930026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723" r="7524" b="7734"/>
          <a:stretch/>
        </p:blipFill>
        <p:spPr>
          <a:xfrm>
            <a:off x="4778141" y="0"/>
            <a:ext cx="7413859" cy="6858000"/>
          </a:xfrm>
          <a:prstGeom prst="rect">
            <a:avLst/>
          </a:prstGeom>
        </p:spPr>
      </p:pic>
      <p:pic>
        <p:nvPicPr>
          <p:cNvPr id="5" name="Imagen 11">
            <a:extLst>
              <a:ext uri="{FF2B5EF4-FFF2-40B4-BE49-F238E27FC236}">
                <a16:creationId xmlns:a16="http://schemas.microsoft.com/office/drawing/2014/main" id="{9AE3BF26-AD98-454E-84D5-CAAABB60DB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82238" y="6155793"/>
            <a:ext cx="1449853" cy="64846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3AAACF61-02AE-4B5D-9592-68BC9FD39B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65975" y="2530475"/>
            <a:ext cx="4212167" cy="1797051"/>
          </a:xfrm>
        </p:spPr>
        <p:txBody>
          <a:bodyPr>
            <a:normAutofit/>
          </a:bodyPr>
          <a:lstStyle>
            <a:lvl1pPr marL="152396" indent="0">
              <a:buNone/>
              <a:defRPr sz="2667">
                <a:solidFill>
                  <a:schemeClr val="tx1"/>
                </a:solidFill>
                <a:latin typeface="Oxygen" panose="02000503000000000000" pitchFamily="2" charset="0"/>
              </a:defRPr>
            </a:lvl1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1699ED8-43D1-4EFB-AC22-4FB1FE35A9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966354" y="484762"/>
            <a:ext cx="5826343" cy="5888476"/>
          </a:xfrm>
          <a:prstGeom prst="ellipse">
            <a:avLst/>
          </a:prstGeom>
        </p:spPr>
        <p:txBody>
          <a:bodyPr/>
          <a:lstStyle/>
          <a:p>
            <a:r>
              <a:rPr lang="es-ES"/>
              <a:t>Haga clic en el icono para agregar una imagen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457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32267A-0368-42D6-9274-FD423887272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B8F08C9C-1BFE-4BAA-AB70-210199704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28970" y="1437449"/>
            <a:ext cx="6534060" cy="2922417"/>
          </a:xfrm>
          <a:prstGeom prst="rect">
            <a:avLst/>
          </a:prstGeom>
        </p:spPr>
      </p:pic>
      <p:pic>
        <p:nvPicPr>
          <p:cNvPr id="5" name="Imagen 6">
            <a:extLst>
              <a:ext uri="{FF2B5EF4-FFF2-40B4-BE49-F238E27FC236}">
                <a16:creationId xmlns:a16="http://schemas.microsoft.com/office/drawing/2014/main" id="{60E66D25-F155-4C37-AB04-82EE804D6B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6238" t="47931" r="14310" b="47254"/>
          <a:stretch/>
        </p:blipFill>
        <p:spPr>
          <a:xfrm>
            <a:off x="1" y="6146264"/>
            <a:ext cx="12192000" cy="738881"/>
          </a:xfrm>
          <a:prstGeom prst="rect">
            <a:avLst/>
          </a:prstGeom>
        </p:spPr>
      </p:pic>
      <p:sp>
        <p:nvSpPr>
          <p:cNvPr id="6" name="Rectángulo 7">
            <a:extLst>
              <a:ext uri="{FF2B5EF4-FFF2-40B4-BE49-F238E27FC236}">
                <a16:creationId xmlns:a16="http://schemas.microsoft.com/office/drawing/2014/main" id="{FC17885F-356B-49C4-8A40-A3E6DACE34A7}"/>
              </a:ext>
            </a:extLst>
          </p:cNvPr>
          <p:cNvSpPr/>
          <p:nvPr userDrawn="1"/>
        </p:nvSpPr>
        <p:spPr>
          <a:xfrm>
            <a:off x="0" y="5825068"/>
            <a:ext cx="12192000" cy="321195"/>
          </a:xfrm>
          <a:prstGeom prst="rect">
            <a:avLst/>
          </a:prstGeom>
          <a:solidFill>
            <a:srgbClr val="2929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67"/>
          </a:p>
        </p:txBody>
      </p:sp>
      <p:pic>
        <p:nvPicPr>
          <p:cNvPr id="8" name="Imagen 9">
            <a:extLst>
              <a:ext uri="{FF2B5EF4-FFF2-40B4-BE49-F238E27FC236}">
                <a16:creationId xmlns:a16="http://schemas.microsoft.com/office/drawing/2014/main" id="{116F0E38-216A-45DB-AB78-23EA54BF30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5733" y="5026704"/>
            <a:ext cx="422536" cy="417320"/>
          </a:xfrm>
          <a:prstGeom prst="rect">
            <a:avLst/>
          </a:prstGeom>
        </p:spPr>
      </p:pic>
      <p:sp>
        <p:nvSpPr>
          <p:cNvPr id="11" name="CuadroTexto 12">
            <a:extLst>
              <a:ext uri="{FF2B5EF4-FFF2-40B4-BE49-F238E27FC236}">
                <a16:creationId xmlns:a16="http://schemas.microsoft.com/office/drawing/2014/main" id="{E88EA954-0E47-49AB-8421-4662EB810E54}"/>
              </a:ext>
            </a:extLst>
          </p:cNvPr>
          <p:cNvSpPr txBox="1"/>
          <p:nvPr userDrawn="1"/>
        </p:nvSpPr>
        <p:spPr>
          <a:xfrm>
            <a:off x="853925" y="5030180"/>
            <a:ext cx="262486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67" dirty="0">
                <a:solidFill>
                  <a:srgbClr val="292930"/>
                </a:solidFill>
                <a:latin typeface="Oxygen Light" panose="02000303000000000000" pitchFamily="2" charset="0"/>
              </a:rPr>
              <a:t>www.micare.cl</a:t>
            </a:r>
          </a:p>
        </p:txBody>
      </p:sp>
      <p:pic>
        <p:nvPicPr>
          <p:cNvPr id="13" name="Imagen 15">
            <a:extLst>
              <a:ext uri="{FF2B5EF4-FFF2-40B4-BE49-F238E27FC236}">
                <a16:creationId xmlns:a16="http://schemas.microsoft.com/office/drawing/2014/main" id="{A90B318B-6B91-401B-B823-10F6317235F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23615" y="5008716"/>
            <a:ext cx="412592" cy="412592"/>
          </a:xfrm>
          <a:prstGeom prst="rect">
            <a:avLst/>
          </a:prstGeom>
        </p:spPr>
      </p:pic>
      <p:pic>
        <p:nvPicPr>
          <p:cNvPr id="14" name="Imagen 17">
            <a:extLst>
              <a:ext uri="{FF2B5EF4-FFF2-40B4-BE49-F238E27FC236}">
                <a16:creationId xmlns:a16="http://schemas.microsoft.com/office/drawing/2014/main" id="{8CA7B170-CC1B-4C7E-804A-235FA3C7FE7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400937" y="5039322"/>
            <a:ext cx="381231" cy="381231"/>
          </a:xfrm>
          <a:prstGeom prst="rect">
            <a:avLst/>
          </a:prstGeom>
        </p:spPr>
      </p:pic>
      <p:pic>
        <p:nvPicPr>
          <p:cNvPr id="15" name="Imagen 19">
            <a:extLst>
              <a:ext uri="{FF2B5EF4-FFF2-40B4-BE49-F238E27FC236}">
                <a16:creationId xmlns:a16="http://schemas.microsoft.com/office/drawing/2014/main" id="{B23273AD-9091-4B17-A727-9B82D3C2596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202077" y="5033320"/>
            <a:ext cx="387233" cy="387233"/>
          </a:xfrm>
          <a:prstGeom prst="rect">
            <a:avLst/>
          </a:prstGeom>
        </p:spPr>
      </p:pic>
      <p:sp>
        <p:nvSpPr>
          <p:cNvPr id="16" name="CuadroTexto 7">
            <a:extLst>
              <a:ext uri="{FF2B5EF4-FFF2-40B4-BE49-F238E27FC236}">
                <a16:creationId xmlns:a16="http://schemas.microsoft.com/office/drawing/2014/main" id="{74568805-1AB3-4A7B-B0CC-BA78A8BF9DD9}"/>
              </a:ext>
            </a:extLst>
          </p:cNvPr>
          <p:cNvSpPr txBox="1"/>
          <p:nvPr userDrawn="1"/>
        </p:nvSpPr>
        <p:spPr>
          <a:xfrm>
            <a:off x="3886984" y="5068813"/>
            <a:ext cx="1680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292930"/>
                </a:solidFill>
                <a:latin typeface="Oxygen Light" panose="02000303000000000000" pitchFamily="2" charset="0"/>
              </a:rPr>
              <a:t>@micare_chile </a:t>
            </a:r>
          </a:p>
        </p:txBody>
      </p:sp>
      <p:sp>
        <p:nvSpPr>
          <p:cNvPr id="17" name="CuadroTexto 20">
            <a:extLst>
              <a:ext uri="{FF2B5EF4-FFF2-40B4-BE49-F238E27FC236}">
                <a16:creationId xmlns:a16="http://schemas.microsoft.com/office/drawing/2014/main" id="{AED9D5F6-22BB-41C4-AE16-25E125C2B171}"/>
              </a:ext>
            </a:extLst>
          </p:cNvPr>
          <p:cNvSpPr txBox="1"/>
          <p:nvPr userDrawn="1"/>
        </p:nvSpPr>
        <p:spPr>
          <a:xfrm>
            <a:off x="6769808" y="5051221"/>
            <a:ext cx="1570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292930"/>
                </a:solidFill>
                <a:latin typeface="Oxygen Light" panose="02000303000000000000" pitchFamily="2" charset="0"/>
              </a:rPr>
              <a:t>@micare_chile</a:t>
            </a:r>
          </a:p>
        </p:txBody>
      </p:sp>
      <p:sp>
        <p:nvSpPr>
          <p:cNvPr id="18" name="CuadroTexto 21">
            <a:extLst>
              <a:ext uri="{FF2B5EF4-FFF2-40B4-BE49-F238E27FC236}">
                <a16:creationId xmlns:a16="http://schemas.microsoft.com/office/drawing/2014/main" id="{5A8EC35C-C70F-4C4B-AC88-41E1BB8B1081}"/>
              </a:ext>
            </a:extLst>
          </p:cNvPr>
          <p:cNvSpPr txBox="1"/>
          <p:nvPr userDrawn="1"/>
        </p:nvSpPr>
        <p:spPr>
          <a:xfrm>
            <a:off x="9589310" y="5051219"/>
            <a:ext cx="1413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600" dirty="0">
                <a:solidFill>
                  <a:srgbClr val="292930"/>
                </a:solidFill>
                <a:latin typeface="Oxygen Light" panose="02000303000000000000" pitchFamily="2" charset="0"/>
              </a:rPr>
              <a:t>micare.chile</a:t>
            </a:r>
          </a:p>
        </p:txBody>
      </p:sp>
    </p:spTree>
    <p:extLst>
      <p:ext uri="{BB962C8B-B14F-4D97-AF65-F5344CB8AC3E}">
        <p14:creationId xmlns:p14="http://schemas.microsoft.com/office/powerpoint/2010/main" val="27461661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00" y="2552467"/>
            <a:ext cx="11360800" cy="21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700"/>
              <a:buFont typeface="Oxygen"/>
              <a:buNone/>
              <a:defRPr sz="6267" b="1"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5035100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xygen"/>
              <a:buNone/>
              <a:defRPr sz="3733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3" name="Google Shape;13;p2" descr="Círculos concéntricos de distintos colores, al lado de la palabra Micare. Millenium Institute for Caregiving Research" title="Logo de MICARE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37918" y="174734"/>
            <a:ext cx="5316164" cy="2377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9323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xygen"/>
              <a:buNone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59" name="Google Shape;59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47062" y="5640767"/>
            <a:ext cx="2164572" cy="9681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50374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75" y="0"/>
            <a:ext cx="12185652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93325" y="6116639"/>
            <a:ext cx="1455739" cy="303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383713" y="177801"/>
            <a:ext cx="2068511" cy="1463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12187237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88639" y="6289675"/>
            <a:ext cx="1133475" cy="23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9072" y="174625"/>
            <a:ext cx="1077044" cy="76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838199" y="681037"/>
            <a:ext cx="105861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4668"/>
              </a:buClr>
              <a:buSzPts val="4400"/>
              <a:buFont typeface="Calibri"/>
              <a:buNone/>
              <a:defRPr>
                <a:solidFill>
                  <a:srgbClr val="334668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8199" y="1558637"/>
            <a:ext cx="10551300" cy="381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404550"/>
              </a:buClr>
              <a:buSzPts val="2800"/>
              <a:buChar char="•"/>
              <a:defRPr>
                <a:solidFill>
                  <a:srgbClr val="404550"/>
                </a:solidFill>
              </a:defRPr>
            </a:lvl1pPr>
            <a:lvl2pPr marL="91440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2400"/>
              <a:buChar char="•"/>
              <a:defRPr>
                <a:solidFill>
                  <a:srgbClr val="404550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2000"/>
              <a:buChar char="•"/>
              <a:defRPr>
                <a:solidFill>
                  <a:srgbClr val="404550"/>
                </a:solidFill>
              </a:defRPr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800"/>
              <a:buChar char="•"/>
              <a:defRPr>
                <a:solidFill>
                  <a:srgbClr val="404550"/>
                </a:solidFill>
              </a:defRPr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404550"/>
              </a:buClr>
              <a:buSzPts val="1800"/>
              <a:buChar char="•"/>
              <a:defRPr>
                <a:solidFill>
                  <a:srgbClr val="404550"/>
                </a:solidFill>
              </a:defRPr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65" name="Google Shape;65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781040"/>
            <a:ext cx="12191998" cy="1076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6.jpg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 cmpd="sng">
            <a:solidFill>
              <a:srgbClr val="40404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82875" tIns="182875" rIns="182875" bIns="1828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Gill Sans"/>
              <a:buNone/>
              <a:defRPr sz="2800" b="0" i="0" u="none" strike="noStrike" cap="none">
                <a:solidFill>
                  <a:srgbClr val="2626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FEFEFE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5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>
            <a:spLocks noGrp="1"/>
          </p:cNvSpPr>
          <p:nvPr>
            <p:ph type="sldNum" idx="12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69803"/>
            </a:srgbClr>
          </a:solidFill>
          <a:ln>
            <a:noFill/>
          </a:ln>
        </p:spPr>
        <p:txBody>
          <a:bodyPr spcFirstLastPara="1" wrap="square" lIns="18275" tIns="45700" rIns="1827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  <p:pic>
        <p:nvPicPr>
          <p:cNvPr id="41" name="Google Shape;41;p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991600" y="6070579"/>
            <a:ext cx="2946400" cy="650896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xygen"/>
              <a:buNone/>
              <a:defRPr sz="2800" b="1">
                <a:solidFill>
                  <a:schemeClr val="dk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xygen"/>
              <a:buChar char="●"/>
              <a:defRPr sz="1800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○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■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●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○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■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●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○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■"/>
              <a:defRPr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26302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  <p:sldLayoutId id="2147483696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2"/>
          <p:cNvSpPr txBox="1"/>
          <p:nvPr/>
        </p:nvSpPr>
        <p:spPr>
          <a:xfrm>
            <a:off x="946525" y="1792368"/>
            <a:ext cx="10070342" cy="3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b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5500"/>
              <a:buFont typeface="Arial"/>
              <a:buNone/>
            </a:pPr>
            <a:r>
              <a:rPr lang="es-CL" sz="5500" dirty="0">
                <a:solidFill>
                  <a:srgbClr val="7F7F7F"/>
                </a:solidFill>
              </a:rPr>
              <a:t>Día de las personas cuidadoras: </a:t>
            </a:r>
            <a:r>
              <a:rPr lang="es-CL" sz="5500" b="1" dirty="0">
                <a:solidFill>
                  <a:srgbClr val="002060"/>
                </a:solidFill>
              </a:rPr>
              <a:t>Desafíos</a:t>
            </a:r>
            <a:r>
              <a:rPr lang="es-CL" sz="5500" dirty="0">
                <a:solidFill>
                  <a:srgbClr val="7F7F7F"/>
                </a:solidFill>
              </a:rPr>
              <a:t> de las </a:t>
            </a:r>
            <a:r>
              <a:rPr lang="es-CL" sz="5500" b="1" dirty="0">
                <a:solidFill>
                  <a:srgbClr val="002060"/>
                </a:solidFill>
              </a:rPr>
              <a:t>personas cuidadoras</a:t>
            </a:r>
            <a:r>
              <a:rPr lang="es-CL" sz="5500" dirty="0">
                <a:solidFill>
                  <a:srgbClr val="7F7F7F"/>
                </a:solidFill>
              </a:rPr>
              <a:t> en América Latina y el Caribe.</a:t>
            </a:r>
            <a:endParaRPr lang="es-CL" b="1" dirty="0">
              <a:solidFill>
                <a:srgbClr val="002060"/>
              </a:solidFill>
            </a:endParaRPr>
          </a:p>
        </p:txBody>
      </p:sp>
      <p:pic>
        <p:nvPicPr>
          <p:cNvPr id="133" name="Google Shape;13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525" y="5809279"/>
            <a:ext cx="5461001" cy="465139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/>
          <p:nvPr/>
        </p:nvSpPr>
        <p:spPr>
          <a:xfrm>
            <a:off x="1376826" y="5864848"/>
            <a:ext cx="5030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en-GB" sz="1700" dirty="0" err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Noviembre</a:t>
            </a:r>
            <a:r>
              <a:rPr lang="en-GB" sz="17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05 </a:t>
            </a:r>
            <a:r>
              <a:rPr lang="en-GB" sz="1700" b="0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- 2021  </a:t>
            </a:r>
            <a:r>
              <a:rPr lang="en-GB" sz="17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  10:00 AM (EST)</a:t>
            </a:r>
            <a:endParaRPr sz="17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/>
      </p:pic>
      <p:sp>
        <p:nvSpPr>
          <p:cNvPr id="3" name="Marcador de texto 2"/>
          <p:cNvSpPr>
            <a:spLocks noGrp="1"/>
          </p:cNvSpPr>
          <p:nvPr>
            <p:ph type="body" sz="quarter" idx="14"/>
          </p:nvPr>
        </p:nvSpPr>
        <p:spPr>
          <a:xfrm>
            <a:off x="269253" y="5107555"/>
            <a:ext cx="5885057" cy="1486728"/>
          </a:xfrm>
        </p:spPr>
        <p:txBody>
          <a:bodyPr/>
          <a:lstStyle/>
          <a:p>
            <a:r>
              <a:rPr lang="es-CL" sz="3733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Tipos de personas cuidadoras: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6423561" y="176831"/>
            <a:ext cx="5482192" cy="6681168"/>
          </a:xfrm>
        </p:spPr>
        <p:txBody>
          <a:bodyPr>
            <a:normAutofit fontScale="32500" lnSpcReduction="20000"/>
          </a:bodyPr>
          <a:lstStyle/>
          <a:p>
            <a:r>
              <a:rPr lang="es-ES" sz="5333" dirty="0"/>
              <a:t>Considerando lo anterior, los </a:t>
            </a:r>
            <a:r>
              <a:rPr lang="es-ES" sz="5333" b="1" dirty="0"/>
              <a:t>cuidados informales</a:t>
            </a:r>
            <a:r>
              <a:rPr lang="es-ES" sz="5333" dirty="0"/>
              <a:t>, surgen muchas veces como la </a:t>
            </a:r>
            <a:r>
              <a:rPr lang="es-ES" sz="5333" b="1" dirty="0"/>
              <a:t>única opción para enfrentar la situación</a:t>
            </a:r>
            <a:r>
              <a:rPr lang="es-ES" sz="5333" dirty="0"/>
              <a:t>.</a:t>
            </a:r>
          </a:p>
          <a:p>
            <a:endParaRPr lang="es-CL" sz="5333" b="1" dirty="0"/>
          </a:p>
          <a:p>
            <a:endParaRPr lang="es-CL" sz="4267" b="1" dirty="0"/>
          </a:p>
          <a:p>
            <a:pPr marL="761981" indent="-609585">
              <a:buFont typeface="Arial" panose="020B0604020202020204" pitchFamily="34" charset="0"/>
              <a:buChar char="•"/>
            </a:pPr>
            <a:r>
              <a:rPr lang="es-CL" sz="5333" b="1" u="sng" dirty="0"/>
              <a:t>Persona cuidadora informal: </a:t>
            </a:r>
          </a:p>
          <a:p>
            <a:pPr marL="761981" indent="-609585">
              <a:buFont typeface="Arial" panose="020B0604020202020204" pitchFamily="34" charset="0"/>
              <a:buChar char="•"/>
            </a:pPr>
            <a:endParaRPr lang="es-CL" sz="5333" b="1" dirty="0"/>
          </a:p>
          <a:p>
            <a:pPr>
              <a:lnSpc>
                <a:spcPct val="120000"/>
              </a:lnSpc>
            </a:pPr>
            <a:r>
              <a:rPr lang="es-CL" sz="5333" b="1" dirty="0"/>
              <a:t>Familiares, amigos u otras personas </a:t>
            </a:r>
            <a:r>
              <a:rPr lang="es-CL" sz="5333" dirty="0"/>
              <a:t>de la red social inmediata, que </a:t>
            </a:r>
            <a:r>
              <a:rPr lang="es-CL" sz="5333" b="1" dirty="0"/>
              <a:t>no reciben retribución económica</a:t>
            </a:r>
            <a:r>
              <a:rPr lang="es-CL" sz="5333" dirty="0"/>
              <a:t> por la ayuda que ofrecen y, generalmente, </a:t>
            </a:r>
            <a:r>
              <a:rPr lang="es-CL" sz="5333" b="1" dirty="0"/>
              <a:t>no están entrenadas</a:t>
            </a:r>
            <a:r>
              <a:rPr lang="es-CL" sz="5333" dirty="0"/>
              <a:t> en la labor de cuidar. </a:t>
            </a:r>
          </a:p>
          <a:p>
            <a:pPr marL="761981" indent="-609585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s-CL" sz="5333" dirty="0"/>
          </a:p>
          <a:p>
            <a:pPr marL="761981" indent="-609585">
              <a:buFont typeface="Arial" panose="020B0604020202020204" pitchFamily="34" charset="0"/>
              <a:buChar char="•"/>
            </a:pPr>
            <a:r>
              <a:rPr lang="es-CL" sz="5333" b="1" u="sng" dirty="0"/>
              <a:t>Persona cuidadora formal:</a:t>
            </a:r>
          </a:p>
          <a:p>
            <a:pPr marL="761981" indent="-609585">
              <a:buFont typeface="Arial" panose="020B0604020202020204" pitchFamily="34" charset="0"/>
              <a:buChar char="•"/>
            </a:pPr>
            <a:endParaRPr lang="es-CL" sz="5333" dirty="0"/>
          </a:p>
          <a:p>
            <a:pPr>
              <a:lnSpc>
                <a:spcPct val="120000"/>
              </a:lnSpc>
            </a:pPr>
            <a:r>
              <a:rPr lang="es-CL" sz="5333" dirty="0"/>
              <a:t>Personas que reciben </a:t>
            </a:r>
            <a:r>
              <a:rPr lang="es-CL" sz="5333" b="1" dirty="0"/>
              <a:t>compensación económica </a:t>
            </a:r>
            <a:r>
              <a:rPr lang="es-CL" sz="5333" dirty="0"/>
              <a:t>a cambio de su labor de cuidar. </a:t>
            </a:r>
          </a:p>
          <a:p>
            <a:pPr>
              <a:lnSpc>
                <a:spcPct val="120000"/>
              </a:lnSpc>
            </a:pPr>
            <a:endParaRPr lang="es-CL" sz="5333" dirty="0"/>
          </a:p>
          <a:p>
            <a:pPr lvl="1">
              <a:lnSpc>
                <a:spcPct val="120000"/>
              </a:lnSpc>
            </a:pPr>
            <a:r>
              <a:rPr lang="es-CL" sz="4533" dirty="0"/>
              <a:t>Personas cuidadoras que son </a:t>
            </a:r>
            <a:r>
              <a:rPr lang="es-CL" sz="4533" b="1" dirty="0"/>
              <a:t>profesionales del cuidado </a:t>
            </a:r>
            <a:r>
              <a:rPr lang="es-CL" sz="4533" dirty="0"/>
              <a:t>(han recibido un entrenamiento).</a:t>
            </a:r>
          </a:p>
          <a:p>
            <a:pPr marL="795847" lvl="1" indent="0">
              <a:lnSpc>
                <a:spcPct val="120000"/>
              </a:lnSpc>
              <a:buNone/>
            </a:pPr>
            <a:endParaRPr lang="es-CL" sz="4533" dirty="0"/>
          </a:p>
          <a:p>
            <a:pPr lvl="1">
              <a:lnSpc>
                <a:spcPct val="120000"/>
              </a:lnSpc>
            </a:pPr>
            <a:r>
              <a:rPr lang="es-CL" sz="4533" dirty="0"/>
              <a:t>Personas cuidadoras que, si bien reciben una remuneración asociada a la labor de cuidar, muchas veces lo hacen en </a:t>
            </a:r>
            <a:r>
              <a:rPr lang="es-CL" sz="4533" b="1" dirty="0"/>
              <a:t>condiciones de contratación precarias</a:t>
            </a:r>
            <a:r>
              <a:rPr lang="es-CL" sz="4533" dirty="0"/>
              <a:t> y </a:t>
            </a:r>
            <a:r>
              <a:rPr lang="es-CL" sz="4533" b="1" dirty="0"/>
              <a:t>no cuentan con una capacitación</a:t>
            </a:r>
            <a:r>
              <a:rPr lang="es-CL" sz="4533" dirty="0"/>
              <a:t> especializada en dicha tarea.</a:t>
            </a:r>
          </a:p>
          <a:p>
            <a:pPr>
              <a:lnSpc>
                <a:spcPct val="120000"/>
              </a:lnSpc>
            </a:pPr>
            <a:endParaRPr lang="es-CL" sz="3067" dirty="0"/>
          </a:p>
          <a:p>
            <a:pPr marL="0"/>
            <a:endParaRPr lang="es-CL" sz="3067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660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14331" y="2867800"/>
            <a:ext cx="9762068" cy="1122400"/>
          </a:xfrm>
        </p:spPr>
        <p:txBody>
          <a:bodyPr/>
          <a:lstStyle/>
          <a:p>
            <a:r>
              <a:rPr lang="en-US" dirty="0" err="1"/>
              <a:t>Género</a:t>
            </a:r>
            <a:r>
              <a:rPr lang="en-US" dirty="0"/>
              <a:t> y </a:t>
            </a:r>
            <a:r>
              <a:rPr lang="en-US" dirty="0" err="1"/>
              <a:t>cuidados</a:t>
            </a:r>
            <a:r>
              <a:rPr lang="en-US" dirty="0"/>
              <a:t> </a:t>
            </a:r>
            <a:r>
              <a:rPr lang="en-US" dirty="0" err="1"/>
              <a:t>informales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94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6509468" y="1261609"/>
            <a:ext cx="5428091" cy="4972215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En América Latina y el Caribe los cuidados son mayoritariamente informales y el rol de cuidadora en general es asumido de forma exclusiva por una </a:t>
            </a:r>
            <a:r>
              <a:rPr lang="es-ES" b="1" dirty="0"/>
              <a:t>mujer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Debido a la </a:t>
            </a:r>
            <a:r>
              <a:rPr lang="es-ES" b="1" dirty="0"/>
              <a:t>cultura patriarcal </a:t>
            </a:r>
            <a:r>
              <a:rPr lang="es-ES" dirty="0"/>
              <a:t>que predomina</a:t>
            </a:r>
            <a:r>
              <a:rPr lang="es-ES" b="1" dirty="0"/>
              <a:t> </a:t>
            </a:r>
            <a:r>
              <a:rPr lang="es-ES" dirty="0"/>
              <a:t>en la región, el cuidado se entiende como una condición ‘natural’ del género femenino.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138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/>
      </p:pic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6329239" y="1261607"/>
            <a:ext cx="5608320" cy="4399059"/>
          </a:xfrm>
        </p:spPr>
        <p:txBody>
          <a:bodyPr>
            <a:noAutofit/>
          </a:bodyPr>
          <a:lstStyle/>
          <a:p>
            <a:r>
              <a:rPr lang="es-ES" sz="2133" dirty="0"/>
              <a:t>El </a:t>
            </a:r>
            <a:r>
              <a:rPr lang="es-ES" sz="2133" b="1" dirty="0"/>
              <a:t>modelo de división sexual del trabajo </a:t>
            </a:r>
            <a:r>
              <a:rPr lang="es-ES" sz="2133" dirty="0"/>
              <a:t>que marca los vínculos sociales entre hombres y mujeres sigue presente en la actualidad </a:t>
            </a:r>
            <a:r>
              <a:rPr lang="es-ES" sz="1600" dirty="0"/>
              <a:t>(</a:t>
            </a:r>
            <a:r>
              <a:rPr lang="es-ES" sz="1600" dirty="0" err="1"/>
              <a:t>Hirata</a:t>
            </a:r>
            <a:r>
              <a:rPr lang="es-ES" sz="1600" dirty="0"/>
              <a:t>, </a:t>
            </a:r>
            <a:r>
              <a:rPr lang="es-ES" sz="1600" dirty="0" err="1"/>
              <a:t>Kergoat</a:t>
            </a:r>
            <a:r>
              <a:rPr lang="es-ES" sz="1600" dirty="0"/>
              <a:t>, del Conicet, &amp; </a:t>
            </a:r>
            <a:r>
              <a:rPr lang="es-ES" sz="1600" dirty="0" err="1"/>
              <a:t>Zykbergberg-Hocquard</a:t>
            </a:r>
            <a:r>
              <a:rPr lang="es-ES" sz="1600" dirty="0"/>
              <a:t>, 1997).</a:t>
            </a:r>
          </a:p>
          <a:p>
            <a:endParaRPr lang="es-ES" sz="2133" dirty="0"/>
          </a:p>
          <a:p>
            <a:r>
              <a:rPr lang="es-ES" sz="2133" dirty="0"/>
              <a:t>A pesar de la cada vez mayor participación de los hombres en las tareas domésticas y de cuidados</a:t>
            </a:r>
            <a:r>
              <a:rPr lang="es-ES" sz="2133" b="1" dirty="0"/>
              <a:t>, las mujeres siguen sobrellevando más horas de trabajo no remunerado</a:t>
            </a:r>
            <a:r>
              <a:rPr lang="es-ES" sz="2133" dirty="0"/>
              <a:t> en la casa (</a:t>
            </a:r>
            <a:r>
              <a:rPr lang="es-ES" sz="1600" dirty="0" err="1"/>
              <a:t>Mortimer</a:t>
            </a:r>
            <a:r>
              <a:rPr lang="es-ES" sz="1600" dirty="0"/>
              <a:t> &amp; </a:t>
            </a:r>
            <a:r>
              <a:rPr lang="es-ES" sz="1600" dirty="0" err="1"/>
              <a:t>Shanahan</a:t>
            </a:r>
            <a:r>
              <a:rPr lang="es-ES" sz="1600" dirty="0"/>
              <a:t>, 2007; Vives, Gray, González, &amp; Molina, 2018). </a:t>
            </a:r>
          </a:p>
          <a:p>
            <a:endParaRPr lang="es-CL" sz="2133" dirty="0"/>
          </a:p>
        </p:txBody>
      </p:sp>
    </p:spTree>
    <p:extLst>
      <p:ext uri="{BB962C8B-B14F-4D97-AF65-F5344CB8AC3E}">
        <p14:creationId xmlns:p14="http://schemas.microsoft.com/office/powerpoint/2010/main" val="28145991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837538" y="1060983"/>
            <a:ext cx="10538129" cy="4783732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r>
              <a:rPr lang="es-ES" sz="2667" dirty="0"/>
              <a:t>Las </a:t>
            </a:r>
            <a:r>
              <a:rPr lang="es-ES" sz="2667" b="1" dirty="0"/>
              <a:t>mujeres</a:t>
            </a:r>
            <a:r>
              <a:rPr lang="es-ES" sz="2667" dirty="0"/>
              <a:t> son más propensas a ser </a:t>
            </a:r>
            <a:r>
              <a:rPr lang="es-ES" sz="2667" b="1" dirty="0"/>
              <a:t>cuidadoras principales</a:t>
            </a:r>
            <a:r>
              <a:rPr lang="es-ES" sz="2667" dirty="0"/>
              <a:t>, dedicando </a:t>
            </a:r>
            <a:r>
              <a:rPr lang="es-ES" sz="2667" b="1" dirty="0"/>
              <a:t>más horas al cuidado </a:t>
            </a:r>
            <a:r>
              <a:rPr lang="es-ES" sz="2667" dirty="0"/>
              <a:t>de sus familiares en caso de que lo requieran:</a:t>
            </a:r>
          </a:p>
          <a:p>
            <a:pPr marL="152396" indent="0">
              <a:buNone/>
            </a:pPr>
            <a:endParaRPr lang="es-ES" dirty="0"/>
          </a:p>
          <a:p>
            <a:r>
              <a:rPr lang="es-ES" dirty="0"/>
              <a:t>Actividades de la vida diaria</a:t>
            </a:r>
          </a:p>
          <a:p>
            <a:r>
              <a:rPr lang="es-ES" dirty="0"/>
              <a:t>Alimentación</a:t>
            </a:r>
          </a:p>
          <a:p>
            <a:r>
              <a:rPr lang="es-ES" dirty="0"/>
              <a:t>Tareas domésticas, etc.</a:t>
            </a:r>
          </a:p>
          <a:p>
            <a:pPr marL="152396" indent="0">
              <a:buNone/>
            </a:pPr>
            <a:endParaRPr lang="es-ES" dirty="0"/>
          </a:p>
          <a:p>
            <a:pPr marL="152396" indent="0" algn="ctr">
              <a:buNone/>
            </a:pPr>
            <a:r>
              <a:rPr lang="es-ES" sz="2667" dirty="0"/>
              <a:t>Esto tiene un impacto significativo en el estado de </a:t>
            </a:r>
            <a:r>
              <a:rPr lang="es-ES" sz="2667" b="1" dirty="0"/>
              <a:t>salud física y mental de las mujeres. </a:t>
            </a:r>
            <a:endParaRPr lang="en-US" sz="2667" b="1" dirty="0"/>
          </a:p>
        </p:txBody>
      </p:sp>
    </p:spTree>
    <p:extLst>
      <p:ext uri="{BB962C8B-B14F-4D97-AF65-F5344CB8AC3E}">
        <p14:creationId xmlns:p14="http://schemas.microsoft.com/office/powerpoint/2010/main" val="1989092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29516" y="2867800"/>
            <a:ext cx="9846883" cy="1122400"/>
          </a:xfrm>
        </p:spPr>
        <p:txBody>
          <a:bodyPr/>
          <a:lstStyle/>
          <a:p>
            <a:r>
              <a:rPr lang="en-US" dirty="0" err="1"/>
              <a:t>Impacto</a:t>
            </a:r>
            <a:r>
              <a:rPr lang="en-US" dirty="0"/>
              <a:t> del </a:t>
            </a:r>
            <a:r>
              <a:rPr lang="en-US" dirty="0" err="1"/>
              <a:t>cuidado</a:t>
            </a:r>
            <a:r>
              <a:rPr lang="en-US" dirty="0"/>
              <a:t> informal</a:t>
            </a:r>
          </a:p>
        </p:txBody>
      </p:sp>
    </p:spTree>
    <p:extLst>
      <p:ext uri="{BB962C8B-B14F-4D97-AF65-F5344CB8AC3E}">
        <p14:creationId xmlns:p14="http://schemas.microsoft.com/office/powerpoint/2010/main" val="1642887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6479982" y="1282811"/>
            <a:ext cx="5245543" cy="4991085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endParaRPr lang="es-ES" sz="2533" dirty="0"/>
          </a:p>
          <a:p>
            <a:r>
              <a:rPr lang="es-ES" sz="2533" dirty="0"/>
              <a:t>Las personas que prestan cuidados intensivos son las que suelen sufrir los </a:t>
            </a:r>
            <a:r>
              <a:rPr lang="es-ES" sz="2533" b="1" dirty="0"/>
              <a:t>efectos más negativos sobre su salud</a:t>
            </a:r>
            <a:r>
              <a:rPr lang="es-ES" sz="2533" dirty="0"/>
              <a:t>, como consecuencia de la prestación de cuidados informales </a:t>
            </a:r>
          </a:p>
          <a:p>
            <a:endParaRPr lang="es-ES" sz="2533" dirty="0"/>
          </a:p>
          <a:p>
            <a:pPr marL="152396" indent="0" algn="r">
              <a:buNone/>
            </a:pPr>
            <a:r>
              <a:rPr lang="es-ES" sz="1600" dirty="0"/>
              <a:t>(B</a:t>
            </a:r>
            <a:r>
              <a:rPr lang="es-CL" sz="1600" dirty="0" err="1"/>
              <a:t>om</a:t>
            </a:r>
            <a:r>
              <a:rPr lang="es-CL" sz="1600" dirty="0"/>
              <a:t>, </a:t>
            </a:r>
            <a:r>
              <a:rPr lang="es-CL" sz="1600" dirty="0" err="1"/>
              <a:t>Bakx</a:t>
            </a:r>
            <a:r>
              <a:rPr lang="es-CL" sz="1600" dirty="0"/>
              <a:t>, </a:t>
            </a:r>
            <a:r>
              <a:rPr lang="es-CL" sz="1600" dirty="0" err="1"/>
              <a:t>Schut</a:t>
            </a:r>
            <a:r>
              <a:rPr lang="es-CL" sz="1600" dirty="0"/>
              <a:t>, &amp; van </a:t>
            </a:r>
            <a:r>
              <a:rPr lang="es-CL" sz="1600" dirty="0" err="1"/>
              <a:t>Doorslaer</a:t>
            </a:r>
            <a:r>
              <a:rPr lang="es-CL" sz="1600" dirty="0"/>
              <a:t>, 2019).</a:t>
            </a:r>
          </a:p>
          <a:p>
            <a:endParaRPr lang="es-ES" sz="2533" dirty="0"/>
          </a:p>
          <a:p>
            <a:endParaRPr lang="es-ES" dirty="0"/>
          </a:p>
          <a:p>
            <a:endParaRPr lang="es-CL" dirty="0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523261" y="1728116"/>
            <a:ext cx="5393600" cy="1187393"/>
          </a:xfrm>
        </p:spPr>
        <p:txBody>
          <a:bodyPr/>
          <a:lstStyle/>
          <a:p>
            <a:pPr algn="l"/>
            <a:r>
              <a:rPr lang="es-CL" sz="5867" dirty="0"/>
              <a:t>Salud</a:t>
            </a:r>
            <a:endParaRPr lang="es-CL" dirty="0"/>
          </a:p>
        </p:txBody>
      </p:sp>
      <p:sp>
        <p:nvSpPr>
          <p:cNvPr id="8" name="Subtítulo 2"/>
          <p:cNvSpPr>
            <a:spLocks noGrp="1"/>
          </p:cNvSpPr>
          <p:nvPr>
            <p:ph type="subTitle" idx="1"/>
          </p:nvPr>
        </p:nvSpPr>
        <p:spPr>
          <a:xfrm>
            <a:off x="354000" y="1282813"/>
            <a:ext cx="5393600" cy="736500"/>
          </a:xfrm>
        </p:spPr>
        <p:txBody>
          <a:bodyPr/>
          <a:lstStyle/>
          <a:p>
            <a:pPr algn="l"/>
            <a:r>
              <a:rPr lang="es-CL" dirty="0"/>
              <a:t>Impacto del cuidado informal:</a:t>
            </a:r>
          </a:p>
        </p:txBody>
      </p:sp>
      <p:sp>
        <p:nvSpPr>
          <p:cNvPr id="9" name="Rectángulo 8"/>
          <p:cNvSpPr/>
          <p:nvPr/>
        </p:nvSpPr>
        <p:spPr>
          <a:xfrm>
            <a:off x="523262" y="3778353"/>
            <a:ext cx="5148669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s-ES" sz="2667" b="1" dirty="0">
                <a:solidFill>
                  <a:srgbClr val="595959"/>
                </a:solidFill>
                <a:latin typeface="Oxygen" panose="02000503000000000000" pitchFamily="2" charset="0"/>
              </a:rPr>
              <a:t>La intensidad de los efectos de cuidados informales difiere mucho según el género.</a:t>
            </a:r>
          </a:p>
        </p:txBody>
      </p:sp>
    </p:spTree>
    <p:extLst>
      <p:ext uri="{BB962C8B-B14F-4D97-AF65-F5344CB8AC3E}">
        <p14:creationId xmlns:p14="http://schemas.microsoft.com/office/powerpoint/2010/main" val="279884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261" y="1728116"/>
            <a:ext cx="5393600" cy="1187393"/>
          </a:xfrm>
        </p:spPr>
        <p:txBody>
          <a:bodyPr/>
          <a:lstStyle/>
          <a:p>
            <a:pPr algn="l"/>
            <a:r>
              <a:rPr lang="es-CL" sz="5867" dirty="0"/>
              <a:t>Salud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4000" y="1282813"/>
            <a:ext cx="5393600" cy="736500"/>
          </a:xfrm>
        </p:spPr>
        <p:txBody>
          <a:bodyPr/>
          <a:lstStyle/>
          <a:p>
            <a:pPr algn="l"/>
            <a:r>
              <a:rPr lang="es-CL" dirty="0"/>
              <a:t>Impacto del cuidado informal: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6479981" y="466477"/>
            <a:ext cx="5478780" cy="5807419"/>
          </a:xfrm>
        </p:spPr>
        <p:txBody>
          <a:bodyPr>
            <a:noAutofit/>
          </a:bodyPr>
          <a:lstStyle/>
          <a:p>
            <a:pPr marL="152396" indent="0">
              <a:buNone/>
            </a:pPr>
            <a:endParaRPr lang="es-ES" sz="3200" dirty="0"/>
          </a:p>
          <a:p>
            <a:pPr marL="609585" lvl="1" indent="-457189">
              <a:buClr>
                <a:srgbClr val="7970F4"/>
              </a:buClr>
              <a:buSzPts val="1800"/>
              <a:buFont typeface="Oxygen"/>
              <a:buChar char="●"/>
            </a:pPr>
            <a:r>
              <a:rPr lang="es-ES" sz="2133" dirty="0"/>
              <a:t>Las </a:t>
            </a:r>
            <a:r>
              <a:rPr lang="es-ES" sz="2133" b="1" dirty="0"/>
              <a:t>mujeres</a:t>
            </a:r>
            <a:r>
              <a:rPr lang="es-ES" sz="2133" dirty="0"/>
              <a:t> que asumen el cargo de cuidadoras son </a:t>
            </a:r>
            <a:r>
              <a:rPr lang="es-ES" sz="2133" b="1" dirty="0"/>
              <a:t>menos propensas a recurrir a otras fuentes de apoyo</a:t>
            </a:r>
            <a:r>
              <a:rPr lang="es-ES" sz="2133" dirty="0"/>
              <a:t>. Piden ayuda mucho </a:t>
            </a:r>
            <a:r>
              <a:rPr lang="es-ES" sz="2133" b="1" dirty="0"/>
              <a:t>más tarde en comparación a los cuidadores </a:t>
            </a:r>
            <a:r>
              <a:rPr lang="es-ES" sz="2133" dirty="0"/>
              <a:t>hombres </a:t>
            </a:r>
            <a:r>
              <a:rPr lang="es-ES" sz="1333" dirty="0"/>
              <a:t>(</a:t>
            </a:r>
            <a:r>
              <a:rPr lang="es-ES" sz="1333" dirty="0" err="1"/>
              <a:t>Navaie-Waliser</a:t>
            </a:r>
            <a:r>
              <a:rPr lang="es-ES" sz="1333" dirty="0"/>
              <a:t> et al., 2002; </a:t>
            </a:r>
            <a:r>
              <a:rPr lang="es-CL" sz="1333" dirty="0" err="1"/>
              <a:t>Yee</a:t>
            </a:r>
            <a:r>
              <a:rPr lang="es-CL" sz="1333" dirty="0"/>
              <a:t> &amp; </a:t>
            </a:r>
            <a:r>
              <a:rPr lang="es-CL" sz="1333" dirty="0" err="1"/>
              <a:t>Schulz</a:t>
            </a:r>
            <a:r>
              <a:rPr lang="es-CL" sz="1333" dirty="0"/>
              <a:t>, 2000</a:t>
            </a:r>
            <a:r>
              <a:rPr lang="es-ES" sz="1333" dirty="0"/>
              <a:t>).</a:t>
            </a:r>
          </a:p>
          <a:p>
            <a:pPr marL="609585" lvl="1" indent="-457189">
              <a:buClr>
                <a:srgbClr val="7970F4"/>
              </a:buClr>
              <a:buSzPts val="1800"/>
              <a:buFont typeface="Oxygen"/>
              <a:buChar char="●"/>
            </a:pPr>
            <a:endParaRPr lang="es-ES" sz="2133" dirty="0"/>
          </a:p>
          <a:p>
            <a:pPr marL="609585" lvl="1" indent="-457189">
              <a:buClr>
                <a:srgbClr val="7970F4"/>
              </a:buClr>
              <a:buSzPts val="1800"/>
              <a:buFont typeface="Oxygen"/>
              <a:buChar char="●"/>
            </a:pPr>
            <a:r>
              <a:rPr lang="es-ES" sz="2133" dirty="0"/>
              <a:t>Las mujeres suelen desempeñar </a:t>
            </a:r>
            <a:r>
              <a:rPr lang="es-ES" sz="2133" b="1" dirty="0"/>
              <a:t>tareas de cuidados más pesadas</a:t>
            </a:r>
            <a:r>
              <a:rPr lang="es-ES" sz="2133" dirty="0"/>
              <a:t>, como bañar, asear, vestir, entre otras. </a:t>
            </a:r>
            <a:r>
              <a:rPr lang="es-ES" sz="1333" dirty="0"/>
              <a:t>(</a:t>
            </a:r>
            <a:r>
              <a:rPr lang="es-ES" sz="1333" dirty="0" err="1"/>
              <a:t>Navaie-Waliser</a:t>
            </a:r>
            <a:r>
              <a:rPr lang="es-ES" sz="1333" dirty="0"/>
              <a:t> et al., 2002).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354000" y="3811706"/>
            <a:ext cx="5340957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396" algn="ctr" defTabSz="1219170"/>
            <a:r>
              <a:rPr lang="es-ES" sz="2667" b="1" dirty="0">
                <a:solidFill>
                  <a:srgbClr val="595959"/>
                </a:solidFill>
                <a:latin typeface="Oxygen" panose="02000503000000000000" pitchFamily="2" charset="0"/>
              </a:rPr>
              <a:t>Mujeres tienen distintas formas de asumir y realizar la tarea de cuidados:</a:t>
            </a:r>
          </a:p>
        </p:txBody>
      </p:sp>
    </p:spTree>
    <p:extLst>
      <p:ext uri="{BB962C8B-B14F-4D97-AF65-F5344CB8AC3E}">
        <p14:creationId xmlns:p14="http://schemas.microsoft.com/office/powerpoint/2010/main" val="627749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261" y="1728116"/>
            <a:ext cx="5393600" cy="1187393"/>
          </a:xfrm>
        </p:spPr>
        <p:txBody>
          <a:bodyPr/>
          <a:lstStyle/>
          <a:p>
            <a:pPr algn="l"/>
            <a:r>
              <a:rPr lang="es-CL" sz="5867" dirty="0"/>
              <a:t>Económico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4000" y="1282813"/>
            <a:ext cx="5393600" cy="736500"/>
          </a:xfrm>
        </p:spPr>
        <p:txBody>
          <a:bodyPr/>
          <a:lstStyle/>
          <a:p>
            <a:pPr algn="l"/>
            <a:r>
              <a:rPr lang="es-CL" dirty="0"/>
              <a:t>Impacto del cuidado informal: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6479982" y="795131"/>
            <a:ext cx="5383365" cy="5478765"/>
          </a:xfrm>
        </p:spPr>
        <p:txBody>
          <a:bodyPr>
            <a:noAutofit/>
          </a:bodyPr>
          <a:lstStyle/>
          <a:p>
            <a:pPr marL="152396" indent="0">
              <a:buClr>
                <a:srgbClr val="FF2252"/>
              </a:buClr>
              <a:buNone/>
            </a:pPr>
            <a:endParaRPr lang="es-ES" sz="1867" dirty="0"/>
          </a:p>
          <a:p>
            <a:pPr marL="152396" indent="0">
              <a:buClr>
                <a:srgbClr val="FF2252"/>
              </a:buClr>
              <a:buNone/>
            </a:pPr>
            <a:r>
              <a:rPr lang="es-ES" dirty="0"/>
              <a:t>Las </a:t>
            </a:r>
            <a:r>
              <a:rPr lang="es-ES" b="1" dirty="0"/>
              <a:t>mujeres cuidadoras </a:t>
            </a:r>
            <a:r>
              <a:rPr lang="es-ES" dirty="0"/>
              <a:t>tienen más probabilidades que los cuidadores hombres de:</a:t>
            </a:r>
          </a:p>
          <a:p>
            <a:pPr marL="152396" indent="0">
              <a:buClr>
                <a:srgbClr val="FF2252"/>
              </a:buClr>
              <a:buNone/>
            </a:pPr>
            <a:endParaRPr lang="es-ES" dirty="0"/>
          </a:p>
          <a:p>
            <a:pPr>
              <a:buClr>
                <a:srgbClr val="FF2252"/>
              </a:buClr>
            </a:pPr>
            <a:r>
              <a:rPr lang="es-ES" dirty="0"/>
              <a:t>Estar fuera del mercado laboral.</a:t>
            </a:r>
          </a:p>
          <a:p>
            <a:pPr>
              <a:buClr>
                <a:srgbClr val="FF2252"/>
              </a:buClr>
            </a:pPr>
            <a:r>
              <a:rPr lang="es-ES" dirty="0"/>
              <a:t>Trabajar menos horas en un empleo remunerado.</a:t>
            </a:r>
          </a:p>
          <a:p>
            <a:pPr>
              <a:buClr>
                <a:srgbClr val="FF2252"/>
              </a:buClr>
            </a:pPr>
            <a:r>
              <a:rPr lang="es-ES" dirty="0"/>
              <a:t>Ajustar horarios de trabajo para adaptarse a responsabilidades como cuidadoras informales.</a:t>
            </a:r>
          </a:p>
          <a:p>
            <a:pPr marL="152396" indent="0">
              <a:buClr>
                <a:srgbClr val="FF2252"/>
              </a:buClr>
              <a:buNone/>
            </a:pPr>
            <a:endParaRPr lang="es-ES" dirty="0"/>
          </a:p>
          <a:p>
            <a:pPr marL="152396" indent="0" algn="r">
              <a:buClr>
                <a:srgbClr val="FF2252"/>
              </a:buClr>
              <a:buNone/>
            </a:pPr>
            <a:r>
              <a:rPr lang="es-ES" sz="1600" dirty="0"/>
              <a:t>(Lilly, </a:t>
            </a:r>
            <a:r>
              <a:rPr lang="es-ES" sz="1600" dirty="0" err="1"/>
              <a:t>Laporte</a:t>
            </a:r>
            <a:r>
              <a:rPr lang="es-ES" sz="1600" dirty="0"/>
              <a:t> y </a:t>
            </a:r>
            <a:r>
              <a:rPr lang="es-ES" sz="1600" dirty="0" err="1"/>
              <a:t>Coyte</a:t>
            </a:r>
            <a:r>
              <a:rPr lang="es-ES" sz="1600" dirty="0"/>
              <a:t>, 2007).</a:t>
            </a:r>
          </a:p>
          <a:p>
            <a:pPr>
              <a:buClr>
                <a:srgbClr val="FF2252"/>
              </a:buClr>
            </a:pPr>
            <a:endParaRPr lang="es-ES" sz="1867" dirty="0"/>
          </a:p>
        </p:txBody>
      </p:sp>
    </p:spTree>
    <p:extLst>
      <p:ext uri="{BB962C8B-B14F-4D97-AF65-F5344CB8AC3E}">
        <p14:creationId xmlns:p14="http://schemas.microsoft.com/office/powerpoint/2010/main" val="2568973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261" y="1728116"/>
            <a:ext cx="5393600" cy="1187393"/>
          </a:xfrm>
        </p:spPr>
        <p:txBody>
          <a:bodyPr/>
          <a:lstStyle/>
          <a:p>
            <a:pPr algn="l"/>
            <a:r>
              <a:rPr lang="es-CL" sz="5867" dirty="0"/>
              <a:t>Económico</a:t>
            </a:r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4000" y="1282813"/>
            <a:ext cx="5393600" cy="736500"/>
          </a:xfrm>
        </p:spPr>
        <p:txBody>
          <a:bodyPr/>
          <a:lstStyle/>
          <a:p>
            <a:pPr algn="l"/>
            <a:r>
              <a:rPr lang="es-CL" dirty="0"/>
              <a:t>Impacto del cuidado informal: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6479982" y="625504"/>
            <a:ext cx="5383365" cy="5648393"/>
          </a:xfrm>
        </p:spPr>
        <p:txBody>
          <a:bodyPr>
            <a:noAutofit/>
          </a:bodyPr>
          <a:lstStyle/>
          <a:p>
            <a:pPr>
              <a:buClr>
                <a:srgbClr val="FF2252"/>
              </a:buClr>
            </a:pPr>
            <a:r>
              <a:rPr lang="es-ES" sz="2133" dirty="0"/>
              <a:t>Las mujeres con bajos ingresos tienden a desempeñar el rol de cuidadoras con </a:t>
            </a:r>
            <a:r>
              <a:rPr lang="es-ES" sz="2133" b="1" dirty="0"/>
              <a:t>recursos económicos limitados</a:t>
            </a:r>
            <a:r>
              <a:rPr lang="es-ES" sz="2133" dirty="0"/>
              <a:t>, aumentando su carga financiera por la reducción de horas de trabajo o la jubilación anticipada.</a:t>
            </a:r>
          </a:p>
          <a:p>
            <a:pPr marL="152396" indent="0">
              <a:buClr>
                <a:srgbClr val="FF2252"/>
              </a:buClr>
              <a:buNone/>
            </a:pPr>
            <a:endParaRPr lang="es-ES" sz="2133" dirty="0"/>
          </a:p>
          <a:p>
            <a:pPr>
              <a:buClr>
                <a:srgbClr val="FF2252"/>
              </a:buClr>
            </a:pPr>
            <a:r>
              <a:rPr lang="es-ES" sz="2133" dirty="0"/>
              <a:t>Las mujeres cuidadoras informales tienen una </a:t>
            </a:r>
            <a:r>
              <a:rPr lang="es-ES" sz="2133" b="1" dirty="0"/>
              <a:t>mayor probabilidad de caer en la pobreza </a:t>
            </a:r>
            <a:r>
              <a:rPr lang="es-ES" sz="2133" dirty="0"/>
              <a:t>y requerir de ayudas sociales en las etapas posteriores de la vida.</a:t>
            </a:r>
          </a:p>
          <a:p>
            <a:pPr>
              <a:buClr>
                <a:srgbClr val="FF2252"/>
              </a:buClr>
            </a:pPr>
            <a:endParaRPr lang="es-ES" sz="1867" dirty="0"/>
          </a:p>
          <a:p>
            <a:pPr marL="152396" indent="0" algn="r">
              <a:buClr>
                <a:srgbClr val="FF2252"/>
              </a:buClr>
              <a:buNone/>
            </a:pPr>
            <a:r>
              <a:rPr lang="es-ES" sz="1600" dirty="0"/>
              <a:t>(Lee et al., 2015).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1787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/>
        </p:nvSpPr>
        <p:spPr>
          <a:xfrm>
            <a:off x="3481001" y="3721188"/>
            <a:ext cx="5423400" cy="595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b" anchorCtr="0">
            <a:spAutoFit/>
          </a:bodyPr>
          <a:lstStyle/>
          <a:p>
            <a:pPr marL="1270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4E70"/>
              </a:buClr>
              <a:buSzPts val="2000"/>
              <a:buFont typeface="Arial"/>
              <a:buNone/>
            </a:pPr>
            <a:r>
              <a:rPr lang="en-GB" sz="2000" b="1" dirty="0">
                <a:solidFill>
                  <a:srgbClr val="004E70"/>
                </a:solidFill>
                <a:latin typeface="Montserrat"/>
                <a:ea typeface="Montserrat"/>
                <a:cs typeface="Montserrat"/>
                <a:sym typeface="Montserrat"/>
              </a:rPr>
              <a:t>Claudia Miranda-Castillo, PhD</a:t>
            </a:r>
            <a:endParaRPr sz="2000" b="1" i="0" u="none" strike="noStrike" cap="none" dirty="0">
              <a:solidFill>
                <a:srgbClr val="004E7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41" name="Google Shape;141;p23"/>
          <p:cNvGrpSpPr/>
          <p:nvPr/>
        </p:nvGrpSpPr>
        <p:grpSpPr>
          <a:xfrm>
            <a:off x="3976551" y="626520"/>
            <a:ext cx="4432300" cy="571500"/>
            <a:chOff x="3879850" y="901700"/>
            <a:chExt cx="4432300" cy="571500"/>
          </a:xfrm>
        </p:grpSpPr>
        <p:pic>
          <p:nvPicPr>
            <p:cNvPr id="142" name="Google Shape;142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79850" y="901700"/>
              <a:ext cx="4432300" cy="571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" name="Google Shape;143;p23"/>
            <p:cNvSpPr txBox="1"/>
            <p:nvPr/>
          </p:nvSpPr>
          <p:spPr>
            <a:xfrm>
              <a:off x="4515765" y="968052"/>
              <a:ext cx="3160500" cy="379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0625" rIns="0" bIns="0" anchor="b" anchorCtr="0">
              <a:spAutoFit/>
            </a:bodyPr>
            <a:lstStyle/>
            <a:p>
              <a:pPr marL="12700" marR="0" lvl="0" indent="0" algn="ctr" rtl="0">
                <a:lnSpc>
                  <a:spcPct val="163636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200"/>
                <a:buFont typeface="Arial"/>
                <a:buNone/>
              </a:pPr>
              <a:r>
                <a:rPr lang="en-GB" sz="2200" b="1" dirty="0" err="1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Presentado</a:t>
              </a:r>
              <a:r>
                <a:rPr lang="en-GB" sz="2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r>
                <a:rPr lang="en-GB" sz="2200" b="1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por</a:t>
              </a:r>
              <a:r>
                <a:rPr lang="en-GB" sz="22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:</a:t>
              </a:r>
              <a:endParaRPr dirty="0"/>
            </a:p>
          </p:txBody>
        </p:sp>
      </p:grpSp>
      <p:sp>
        <p:nvSpPr>
          <p:cNvPr id="144" name="Google Shape;144;p23"/>
          <p:cNvSpPr txBox="1"/>
          <p:nvPr/>
        </p:nvSpPr>
        <p:spPr>
          <a:xfrm>
            <a:off x="1657952" y="3837195"/>
            <a:ext cx="9294622" cy="1299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b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dirty="0">
              <a:solidFill>
                <a:srgbClr val="004E70"/>
              </a:solidFill>
            </a:endParaRPr>
          </a:p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70"/>
              </a:buClr>
              <a:buSzPts val="1500"/>
              <a:buFont typeface="Arial"/>
              <a:buNone/>
            </a:pPr>
            <a:endParaRPr sz="1500" dirty="0">
              <a:solidFill>
                <a:srgbClr val="004E7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dirty="0">
                <a:solidFill>
                  <a:srgbClr val="004E70"/>
                </a:solidFill>
              </a:rPr>
              <a:t>Profesora Asociada de la Facultad de Enfermería de la Universidad Andrés Bello 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dirty="0">
                <a:solidFill>
                  <a:srgbClr val="004E70"/>
                </a:solidFill>
              </a:rPr>
              <a:t>Directora del Instituto Milenio para la Investigación del Cuidado (MICARE)</a:t>
            </a: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500" dirty="0">
                <a:solidFill>
                  <a:srgbClr val="004E70"/>
                </a:solidFill>
              </a:rPr>
              <a:t>Investigadora Asociada del Instituto Milenio para la Investigación en Depresión y Personalidad (MIDAP</a:t>
            </a:r>
            <a:r>
              <a:rPr lang="en-GB" sz="1500" dirty="0">
                <a:solidFill>
                  <a:srgbClr val="004E70"/>
                </a:solidFill>
              </a:rPr>
              <a:t>) </a:t>
            </a:r>
            <a:r>
              <a:rPr lang="en-GB" sz="1100" dirty="0">
                <a:solidFill>
                  <a:schemeClr val="dk1"/>
                </a:solidFill>
              </a:rPr>
              <a:t> </a:t>
            </a:r>
            <a:endParaRPr sz="1500" dirty="0">
              <a:solidFill>
                <a:srgbClr val="004E70"/>
              </a:solidFill>
            </a:endParaRPr>
          </a:p>
        </p:txBody>
      </p:sp>
      <p:sp>
        <p:nvSpPr>
          <p:cNvPr id="145" name="Google Shape;145;p23"/>
          <p:cNvSpPr txBox="1"/>
          <p:nvPr/>
        </p:nvSpPr>
        <p:spPr>
          <a:xfrm>
            <a:off x="3976551" y="5503268"/>
            <a:ext cx="4689600" cy="595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b" anchorCtr="0">
            <a:spAutoFit/>
          </a:bodyPr>
          <a:lstStyle/>
          <a:p>
            <a:pPr marL="12700" marR="0" lvl="0" indent="0" algn="ctr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FF6900"/>
              </a:buClr>
              <a:buSzPts val="1800"/>
              <a:buFont typeface="Arial"/>
              <a:buNone/>
            </a:pPr>
            <a:r>
              <a:rPr lang="es-CL" sz="1800" b="1" dirty="0">
                <a:solidFill>
                  <a:srgbClr val="FFC000"/>
                </a:solidFill>
              </a:rPr>
              <a:t>Moderador: </a:t>
            </a:r>
            <a:r>
              <a:rPr lang="en-GB" sz="1800" dirty="0">
                <a:solidFill>
                  <a:srgbClr val="004E70"/>
                </a:solidFill>
                <a:sym typeface="Montserrat"/>
              </a:rPr>
              <a:t>Marco Stampini</a:t>
            </a:r>
            <a:endParaRPr sz="1800" dirty="0">
              <a:solidFill>
                <a:srgbClr val="004E70"/>
              </a:solidFill>
              <a:sym typeface="Montserrat"/>
            </a:endParaRPr>
          </a:p>
        </p:txBody>
      </p:sp>
      <p:pic>
        <p:nvPicPr>
          <p:cNvPr id="146" name="Google Shape;14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7450" y="1344088"/>
            <a:ext cx="2377100" cy="237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1544940" y="632868"/>
            <a:ext cx="9661099" cy="4839573"/>
          </a:xfrm>
        </p:spPr>
        <p:txBody>
          <a:bodyPr>
            <a:normAutofit/>
          </a:bodyPr>
          <a:lstStyle/>
          <a:p>
            <a:pPr marL="152396" indent="0">
              <a:buNone/>
            </a:pPr>
            <a:r>
              <a:rPr lang="es-CL" sz="2667" dirty="0"/>
              <a:t>Como señala </a:t>
            </a:r>
            <a:r>
              <a:rPr lang="es-CL" sz="2667" dirty="0" err="1"/>
              <a:t>Angeline</a:t>
            </a:r>
            <a:r>
              <a:rPr lang="es-CL" sz="2667" dirty="0"/>
              <a:t> </a:t>
            </a:r>
            <a:r>
              <a:rPr lang="en-US" dirty="0"/>
              <a:t>Giusto-</a:t>
            </a:r>
            <a:r>
              <a:rPr lang="en-US" dirty="0" err="1"/>
              <a:t>Ampuero</a:t>
            </a:r>
            <a:r>
              <a:rPr lang="en-US" dirty="0"/>
              <a:t> (2021):</a:t>
            </a:r>
            <a:endParaRPr lang="es-CL" sz="2667" dirty="0"/>
          </a:p>
          <a:p>
            <a:pPr marL="152396" indent="0" algn="ctr">
              <a:buNone/>
            </a:pPr>
            <a:endParaRPr lang="es-CL" sz="2667" dirty="0"/>
          </a:p>
          <a:p>
            <a:pPr marL="152396" indent="0" algn="ctr">
              <a:buNone/>
            </a:pPr>
            <a:r>
              <a:rPr lang="es-CL" sz="2667" dirty="0"/>
              <a:t>La incorporación de las mujeres a la vida social, política, económica y laboral, ha trasladado el sostenimiento de la vida y las demandas de cuidado </a:t>
            </a:r>
            <a:r>
              <a:rPr lang="es-CL" sz="2667" b="1" dirty="0"/>
              <a:t>desde la intimidad del hogar y la familia, a la esfera pública</a:t>
            </a:r>
            <a:r>
              <a:rPr lang="es-CL" sz="2667" dirty="0"/>
              <a:t>.</a:t>
            </a:r>
          </a:p>
          <a:p>
            <a:pPr marL="152396" indent="0" algn="ctr">
              <a:buNone/>
            </a:pPr>
            <a:endParaRPr lang="es-CL" sz="2667" dirty="0"/>
          </a:p>
          <a:p>
            <a:pPr marL="152396" indent="0" algn="ctr">
              <a:buNone/>
            </a:pPr>
            <a:r>
              <a:rPr lang="es-CL" sz="2667" dirty="0"/>
              <a:t> Esto implica </a:t>
            </a:r>
            <a:r>
              <a:rPr lang="es-CL" sz="2667" b="1" dirty="0"/>
              <a:t>abandonar la idea del cuidado como trabajo invisible</a:t>
            </a:r>
            <a:r>
              <a:rPr lang="es-CL" sz="2667" dirty="0"/>
              <a:t>, del espacio privado y una “cuestión de mujeres”.</a:t>
            </a:r>
            <a:endParaRPr lang="en-US" sz="2667" dirty="0"/>
          </a:p>
          <a:p>
            <a:pPr marL="152396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656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46137" y="2867800"/>
            <a:ext cx="9730263" cy="2062009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Cuidado</a:t>
            </a:r>
            <a:r>
              <a:rPr lang="en-US" dirty="0"/>
              <a:t> informal de personas </a:t>
            </a:r>
            <a:r>
              <a:rPr lang="en-US" dirty="0" err="1"/>
              <a:t>mayores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situación</a:t>
            </a:r>
            <a:r>
              <a:rPr lang="en-US" dirty="0"/>
              <a:t> de </a:t>
            </a:r>
            <a:r>
              <a:rPr lang="en-US" dirty="0" err="1"/>
              <a:t>dependencia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328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posición de imagen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95" r="14051" b="10743"/>
          <a:stretch/>
        </p:blipFill>
        <p:spPr/>
      </p:pic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6583681" y="1163358"/>
            <a:ext cx="5385684" cy="4943244"/>
          </a:xfrm>
        </p:spPr>
        <p:txBody>
          <a:bodyPr>
            <a:normAutofit/>
          </a:bodyPr>
          <a:lstStyle/>
          <a:p>
            <a:r>
              <a:rPr lang="es-CL" sz="2133" dirty="0"/>
              <a:t>La </a:t>
            </a:r>
            <a:r>
              <a:rPr lang="es-CL" sz="2133" b="1" dirty="0"/>
              <a:t>literatura</a:t>
            </a:r>
            <a:r>
              <a:rPr lang="es-CL" sz="2133" dirty="0"/>
              <a:t> acerca del cuidado informal en </a:t>
            </a:r>
            <a:r>
              <a:rPr lang="es-CL" sz="2133" b="1" dirty="0"/>
              <a:t>personas mayores en situación de dependencia</a:t>
            </a:r>
            <a:r>
              <a:rPr lang="es-CL" sz="2133" dirty="0"/>
              <a:t> </a:t>
            </a:r>
            <a:r>
              <a:rPr lang="es-CL" sz="2133" b="1" dirty="0"/>
              <a:t>en Latinoamérica</a:t>
            </a:r>
            <a:r>
              <a:rPr lang="es-CL" sz="2133" dirty="0"/>
              <a:t> es </a:t>
            </a:r>
            <a:r>
              <a:rPr lang="es-CL" sz="2133" b="1" dirty="0"/>
              <a:t>escasa.</a:t>
            </a:r>
          </a:p>
          <a:p>
            <a:endParaRPr lang="es-CL" sz="2133" b="1" dirty="0"/>
          </a:p>
          <a:p>
            <a:r>
              <a:rPr lang="es-CL" sz="2133" dirty="0"/>
              <a:t>La </a:t>
            </a:r>
            <a:r>
              <a:rPr lang="es-CL" sz="2133" b="1" dirty="0"/>
              <a:t>definición y medición de la dependencia </a:t>
            </a:r>
            <a:r>
              <a:rPr lang="es-CL" sz="2133" dirty="0"/>
              <a:t>puede variar.</a:t>
            </a:r>
          </a:p>
          <a:p>
            <a:endParaRPr lang="es-CL" sz="2133" b="1" dirty="0"/>
          </a:p>
          <a:p>
            <a:r>
              <a:rPr lang="es-CL" sz="2133" b="1" dirty="0"/>
              <a:t>Metodologías heterogéneas </a:t>
            </a:r>
            <a:r>
              <a:rPr lang="es-CL" sz="2133" dirty="0"/>
              <a:t>dificultan la comparación.</a:t>
            </a:r>
          </a:p>
        </p:txBody>
      </p:sp>
    </p:spTree>
    <p:extLst>
      <p:ext uri="{BB962C8B-B14F-4D97-AF65-F5344CB8AC3E}">
        <p14:creationId xmlns:p14="http://schemas.microsoft.com/office/powerpoint/2010/main" val="649101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Colombia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Cuidado</a:t>
            </a:r>
            <a:r>
              <a:rPr lang="en-US" dirty="0"/>
              <a:t> informal de personas con </a:t>
            </a:r>
            <a:r>
              <a:rPr lang="en-US" dirty="0" err="1"/>
              <a:t>enfermedades</a:t>
            </a:r>
            <a:r>
              <a:rPr lang="en-US" dirty="0"/>
              <a:t> </a:t>
            </a:r>
            <a:r>
              <a:rPr lang="en-US" dirty="0" err="1"/>
              <a:t>crónicas</a:t>
            </a:r>
            <a:r>
              <a:rPr lang="en-US" dirty="0"/>
              <a:t> no </a:t>
            </a:r>
            <a:r>
              <a:rPr lang="en-US" dirty="0" err="1"/>
              <a:t>transmisibles</a:t>
            </a:r>
            <a:endParaRPr lang="es-C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6586000" y="508885"/>
            <a:ext cx="5372761" cy="5810481"/>
          </a:xfrm>
        </p:spPr>
        <p:txBody>
          <a:bodyPr>
            <a:normAutofit fontScale="55000" lnSpcReduction="20000"/>
          </a:bodyPr>
          <a:lstStyle/>
          <a:p>
            <a:r>
              <a:rPr lang="en-US" sz="4267" b="1" dirty="0"/>
              <a:t>72% </a:t>
            </a:r>
            <a:r>
              <a:rPr lang="en-US" sz="4267" b="1" dirty="0" err="1"/>
              <a:t>mujeres</a:t>
            </a:r>
            <a:r>
              <a:rPr lang="en-US" sz="4267" b="1" dirty="0"/>
              <a:t>.</a:t>
            </a:r>
          </a:p>
          <a:p>
            <a:endParaRPr lang="en-US" dirty="0"/>
          </a:p>
          <a:p>
            <a:pPr lvl="1"/>
            <a:r>
              <a:rPr lang="en-US" sz="3333" dirty="0" err="1"/>
              <a:t>Promedio</a:t>
            </a:r>
            <a:r>
              <a:rPr lang="en-US" sz="3333" dirty="0"/>
              <a:t> de </a:t>
            </a:r>
            <a:r>
              <a:rPr lang="en-US" sz="3333" dirty="0" err="1"/>
              <a:t>edad</a:t>
            </a:r>
            <a:r>
              <a:rPr lang="en-US" sz="3333" dirty="0"/>
              <a:t>: </a:t>
            </a:r>
            <a:r>
              <a:rPr lang="en-US" sz="3333" b="1" dirty="0"/>
              <a:t>43 </a:t>
            </a:r>
            <a:r>
              <a:rPr lang="en-US" sz="3333" b="1" dirty="0" err="1"/>
              <a:t>años</a:t>
            </a:r>
            <a:r>
              <a:rPr lang="en-US" sz="3333" dirty="0"/>
              <a:t>.</a:t>
            </a:r>
          </a:p>
          <a:p>
            <a:endParaRPr lang="en-US" sz="3867" dirty="0"/>
          </a:p>
          <a:p>
            <a:pPr lvl="1"/>
            <a:r>
              <a:rPr lang="en-US" sz="3333" b="1" dirty="0"/>
              <a:t>75%</a:t>
            </a:r>
            <a:r>
              <a:rPr lang="en-US" sz="3333" dirty="0"/>
              <a:t> </a:t>
            </a:r>
            <a:r>
              <a:rPr lang="en-US" sz="3333" dirty="0" err="1"/>
              <a:t>en</a:t>
            </a:r>
            <a:r>
              <a:rPr lang="en-US" sz="3333" dirty="0"/>
              <a:t> </a:t>
            </a:r>
            <a:r>
              <a:rPr lang="en-US" sz="3333" dirty="0" err="1"/>
              <a:t>estrato</a:t>
            </a:r>
            <a:r>
              <a:rPr lang="en-US" sz="3333" dirty="0"/>
              <a:t> </a:t>
            </a:r>
            <a:r>
              <a:rPr lang="en-US" sz="3333" dirty="0" err="1"/>
              <a:t>socioeconómico</a:t>
            </a:r>
            <a:r>
              <a:rPr lang="en-US" sz="3333" dirty="0"/>
              <a:t> </a:t>
            </a:r>
            <a:r>
              <a:rPr lang="en-US" sz="3333" dirty="0" err="1"/>
              <a:t>bajo</a:t>
            </a:r>
            <a:r>
              <a:rPr lang="en-US" sz="3333" dirty="0"/>
              <a:t>.</a:t>
            </a:r>
          </a:p>
          <a:p>
            <a:pPr marL="152396" indent="0">
              <a:buNone/>
            </a:pPr>
            <a:endParaRPr lang="en-US" sz="3867" dirty="0"/>
          </a:p>
          <a:p>
            <a:pPr lvl="1"/>
            <a:r>
              <a:rPr lang="en-US" sz="3333" b="1" dirty="0"/>
              <a:t>46% </a:t>
            </a:r>
            <a:r>
              <a:rPr lang="en-US" sz="3333" dirty="0"/>
              <a:t>con </a:t>
            </a:r>
            <a:r>
              <a:rPr lang="en-US" sz="3333" dirty="0" err="1"/>
              <a:t>enseñanza</a:t>
            </a:r>
            <a:r>
              <a:rPr lang="en-US" sz="3333" dirty="0"/>
              <a:t> </a:t>
            </a:r>
            <a:r>
              <a:rPr lang="en-US" sz="3333" dirty="0" err="1"/>
              <a:t>secundaria</a:t>
            </a:r>
            <a:r>
              <a:rPr lang="en-US" sz="3333" dirty="0"/>
              <a:t> </a:t>
            </a:r>
            <a:r>
              <a:rPr lang="en-US" sz="3333" dirty="0" err="1"/>
              <a:t>incompleta</a:t>
            </a:r>
            <a:r>
              <a:rPr lang="en-US" sz="3333" dirty="0"/>
              <a:t> o </a:t>
            </a:r>
            <a:r>
              <a:rPr lang="en-US" sz="3333" dirty="0" err="1"/>
              <a:t>menos</a:t>
            </a:r>
            <a:r>
              <a:rPr lang="en-US" sz="3333" dirty="0"/>
              <a:t>.</a:t>
            </a:r>
          </a:p>
          <a:p>
            <a:endParaRPr lang="en-US" sz="3867" dirty="0"/>
          </a:p>
          <a:p>
            <a:pPr lvl="1"/>
            <a:r>
              <a:rPr lang="en-US" sz="3333" b="1" dirty="0"/>
              <a:t>50% </a:t>
            </a:r>
            <a:r>
              <a:rPr lang="en-US" sz="3333" dirty="0"/>
              <a:t>sin </a:t>
            </a:r>
            <a:r>
              <a:rPr lang="en-US" sz="3333" dirty="0" err="1"/>
              <a:t>trabajo</a:t>
            </a:r>
            <a:r>
              <a:rPr lang="en-US" sz="3333" dirty="0"/>
              <a:t> </a:t>
            </a:r>
            <a:r>
              <a:rPr lang="en-US" sz="3333" dirty="0" err="1"/>
              <a:t>remunerado</a:t>
            </a:r>
            <a:r>
              <a:rPr lang="en-US" sz="3333" dirty="0"/>
              <a:t>.</a:t>
            </a:r>
          </a:p>
          <a:p>
            <a:pPr marL="152396" indent="0">
              <a:buNone/>
            </a:pPr>
            <a:endParaRPr lang="en-US" sz="3867" dirty="0"/>
          </a:p>
          <a:p>
            <a:pPr lvl="1"/>
            <a:r>
              <a:rPr lang="en-US" sz="3333" dirty="0" err="1"/>
              <a:t>En</a:t>
            </a:r>
            <a:r>
              <a:rPr lang="en-US" sz="3333" dirty="0"/>
              <a:t> </a:t>
            </a:r>
            <a:r>
              <a:rPr lang="en-US" sz="3333" dirty="0" err="1"/>
              <a:t>promedio</a:t>
            </a:r>
            <a:r>
              <a:rPr lang="en-US" sz="3333" dirty="0"/>
              <a:t>, </a:t>
            </a:r>
            <a:r>
              <a:rPr lang="en-US" sz="3333" b="1" dirty="0"/>
              <a:t>8 </a:t>
            </a:r>
            <a:r>
              <a:rPr lang="en-US" sz="3333" b="1" dirty="0" err="1"/>
              <a:t>años</a:t>
            </a:r>
            <a:r>
              <a:rPr lang="en-US" sz="3333" b="1" dirty="0"/>
              <a:t> </a:t>
            </a:r>
            <a:r>
              <a:rPr lang="en-US" sz="3333" b="1" dirty="0" err="1"/>
              <a:t>cuidando</a:t>
            </a:r>
            <a:r>
              <a:rPr lang="en-US" sz="3333" dirty="0"/>
              <a:t>.</a:t>
            </a:r>
          </a:p>
          <a:p>
            <a:endParaRPr lang="en-US" dirty="0"/>
          </a:p>
          <a:p>
            <a:r>
              <a:rPr lang="en-US" sz="3467" dirty="0"/>
              <a:t>A mayor </a:t>
            </a:r>
            <a:r>
              <a:rPr lang="en-US" sz="3467" dirty="0" err="1"/>
              <a:t>edad</a:t>
            </a:r>
            <a:r>
              <a:rPr lang="en-US" sz="3467" dirty="0"/>
              <a:t> del </a:t>
            </a:r>
            <a:r>
              <a:rPr lang="en-US" sz="3467" dirty="0" err="1"/>
              <a:t>cuidador</a:t>
            </a:r>
            <a:r>
              <a:rPr lang="en-US" sz="3467" dirty="0"/>
              <a:t>, mayor </a:t>
            </a:r>
            <a:r>
              <a:rPr lang="en-US" sz="3467" dirty="0" err="1"/>
              <a:t>nivel</a:t>
            </a:r>
            <a:r>
              <a:rPr lang="en-US" sz="3467" dirty="0"/>
              <a:t> de </a:t>
            </a:r>
            <a:r>
              <a:rPr lang="en-US" sz="3467" dirty="0" err="1"/>
              <a:t>sobrecarga</a:t>
            </a:r>
            <a:r>
              <a:rPr lang="es-CL" sz="3467" dirty="0"/>
              <a:t>.</a:t>
            </a:r>
          </a:p>
          <a:p>
            <a:endParaRPr lang="es-CL" sz="3467" dirty="0"/>
          </a:p>
          <a:p>
            <a:pPr marL="152396" indent="0">
              <a:buNone/>
            </a:pPr>
            <a:endParaRPr lang="es-CL" sz="2133" dirty="0"/>
          </a:p>
          <a:p>
            <a:pPr marL="152396" indent="0">
              <a:buNone/>
            </a:pPr>
            <a:r>
              <a:rPr lang="es-CL" sz="2133" dirty="0"/>
              <a:t>Carreño Moreno, S., &amp; Chaparro Díaz, O. (2017). Agrupaciones de cuidadores familiares en Colombia: perfil, habilidad de cuidado y sobrecarga. Pensamiento Psicológico, 15(1).</a:t>
            </a:r>
            <a:endParaRPr lang="en-US" sz="2133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644" y="965433"/>
            <a:ext cx="1580312" cy="105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323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Brasil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Cuidado</a:t>
            </a:r>
            <a:r>
              <a:rPr lang="en-US" dirty="0"/>
              <a:t> informal personas </a:t>
            </a:r>
            <a:r>
              <a:rPr lang="en-US" dirty="0" err="1"/>
              <a:t>mayores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situación</a:t>
            </a:r>
            <a:r>
              <a:rPr lang="en-US" dirty="0"/>
              <a:t> de </a:t>
            </a:r>
            <a:r>
              <a:rPr lang="en-US" dirty="0" err="1"/>
              <a:t>dependencia</a:t>
            </a:r>
            <a:endParaRPr lang="es-C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5979382" y="1730430"/>
            <a:ext cx="6042991" cy="3210871"/>
          </a:xfrm>
        </p:spPr>
        <p:txBody>
          <a:bodyPr>
            <a:noAutofit/>
          </a:bodyPr>
          <a:lstStyle/>
          <a:p>
            <a:r>
              <a:rPr lang="en-US" sz="2667" b="1" dirty="0"/>
              <a:t>84.5% </a:t>
            </a:r>
            <a:r>
              <a:rPr lang="en-US" sz="2667" b="1" dirty="0" err="1"/>
              <a:t>mujeres</a:t>
            </a:r>
            <a:endParaRPr lang="en-US" sz="2667" b="1" dirty="0"/>
          </a:p>
          <a:p>
            <a:pPr marL="152396" indent="0">
              <a:buNone/>
            </a:pPr>
            <a:endParaRPr lang="en-US" dirty="0"/>
          </a:p>
          <a:p>
            <a:pPr lvl="1">
              <a:lnSpc>
                <a:spcPct val="100000"/>
              </a:lnSpc>
            </a:pPr>
            <a:r>
              <a:rPr lang="en-US" sz="2133" dirty="0"/>
              <a:t>52.4% entre </a:t>
            </a:r>
            <a:r>
              <a:rPr lang="en-US" sz="2133" b="1" dirty="0"/>
              <a:t>40 y 59 </a:t>
            </a:r>
            <a:r>
              <a:rPr lang="en-US" sz="2133" b="1" dirty="0" err="1"/>
              <a:t>años</a:t>
            </a:r>
            <a:r>
              <a:rPr lang="en-US" sz="2133" dirty="0"/>
              <a:t>.</a:t>
            </a:r>
          </a:p>
          <a:p>
            <a:pPr>
              <a:lnSpc>
                <a:spcPct val="100000"/>
              </a:lnSpc>
            </a:pPr>
            <a:endParaRPr lang="en-US" sz="2667" dirty="0"/>
          </a:p>
          <a:p>
            <a:pPr lvl="1">
              <a:lnSpc>
                <a:spcPct val="100000"/>
              </a:lnSpc>
            </a:pPr>
            <a:r>
              <a:rPr lang="en-US" sz="2133" dirty="0"/>
              <a:t>46.4% </a:t>
            </a:r>
            <a:r>
              <a:rPr lang="en-US" sz="2133" b="1" dirty="0" err="1"/>
              <a:t>hijas</a:t>
            </a:r>
            <a:r>
              <a:rPr lang="en-US" sz="2133" dirty="0"/>
              <a:t> de la persona mayor.</a:t>
            </a:r>
          </a:p>
          <a:p>
            <a:pPr>
              <a:lnSpc>
                <a:spcPct val="100000"/>
              </a:lnSpc>
            </a:pPr>
            <a:endParaRPr lang="en-US" sz="2667" dirty="0"/>
          </a:p>
          <a:p>
            <a:pPr lvl="1">
              <a:lnSpc>
                <a:spcPct val="100000"/>
              </a:lnSpc>
            </a:pPr>
            <a:r>
              <a:rPr lang="en-US" sz="2133" b="1" dirty="0"/>
              <a:t>48.8% </a:t>
            </a:r>
            <a:r>
              <a:rPr lang="en-US" sz="2133" dirty="0" err="1"/>
              <a:t>cuidando</a:t>
            </a:r>
            <a:r>
              <a:rPr lang="en-US" sz="2133" dirty="0"/>
              <a:t> entre </a:t>
            </a:r>
            <a:r>
              <a:rPr lang="en-US" sz="2133" b="1" dirty="0"/>
              <a:t>2 a 5 </a:t>
            </a:r>
            <a:r>
              <a:rPr lang="en-US" sz="2133" b="1" dirty="0" err="1"/>
              <a:t>años</a:t>
            </a:r>
            <a:r>
              <a:rPr lang="en-US" sz="2133" dirty="0"/>
              <a:t>.</a:t>
            </a:r>
          </a:p>
          <a:p>
            <a:pPr>
              <a:lnSpc>
                <a:spcPct val="100000"/>
              </a:lnSpc>
            </a:pPr>
            <a:endParaRPr lang="en-US" sz="2667" dirty="0"/>
          </a:p>
          <a:p>
            <a:pPr lvl="1">
              <a:lnSpc>
                <a:spcPct val="100000"/>
              </a:lnSpc>
            </a:pPr>
            <a:r>
              <a:rPr lang="en-US" sz="2133" b="1" dirty="0"/>
              <a:t>60.7% </a:t>
            </a:r>
            <a:r>
              <a:rPr lang="en-US" sz="2133" dirty="0" err="1"/>
              <a:t>reporta</a:t>
            </a:r>
            <a:r>
              <a:rPr lang="en-US" sz="2133" dirty="0"/>
              <a:t> </a:t>
            </a:r>
            <a:r>
              <a:rPr lang="en-US" sz="2133" dirty="0" err="1"/>
              <a:t>alguna</a:t>
            </a:r>
            <a:r>
              <a:rPr lang="en-US" sz="2133" dirty="0"/>
              <a:t> </a:t>
            </a:r>
            <a:r>
              <a:rPr lang="en-US" sz="2133" b="1" dirty="0" err="1"/>
              <a:t>enfermedad</a:t>
            </a:r>
            <a:r>
              <a:rPr lang="en-US" sz="2133" dirty="0"/>
              <a:t>.</a:t>
            </a:r>
          </a:p>
          <a:p>
            <a:pPr>
              <a:lnSpc>
                <a:spcPct val="100000"/>
              </a:lnSpc>
            </a:pPr>
            <a:endParaRPr lang="en-US" sz="2667" dirty="0"/>
          </a:p>
          <a:p>
            <a:pPr lvl="1">
              <a:lnSpc>
                <a:spcPct val="100000"/>
              </a:lnSpc>
            </a:pPr>
            <a:r>
              <a:rPr lang="en-US" sz="2133" b="1" dirty="0"/>
              <a:t>75%</a:t>
            </a:r>
            <a:r>
              <a:rPr lang="en-US" sz="2133" dirty="0"/>
              <a:t> </a:t>
            </a:r>
            <a:r>
              <a:rPr lang="en-US" sz="2133" dirty="0" err="1"/>
              <a:t>reporta</a:t>
            </a:r>
            <a:r>
              <a:rPr lang="en-US" sz="2133" dirty="0"/>
              <a:t> </a:t>
            </a:r>
            <a:r>
              <a:rPr lang="en-US" sz="2133" b="1" dirty="0" err="1"/>
              <a:t>problemas</a:t>
            </a:r>
            <a:r>
              <a:rPr lang="en-US" sz="2133" dirty="0"/>
              <a:t> </a:t>
            </a:r>
            <a:r>
              <a:rPr lang="en-US" sz="2133" dirty="0" err="1"/>
              <a:t>emocionales</a:t>
            </a:r>
            <a:r>
              <a:rPr lang="en-US" sz="2133" dirty="0"/>
              <a:t> y </a:t>
            </a:r>
            <a:r>
              <a:rPr lang="en-US" sz="2133" dirty="0" err="1"/>
              <a:t>sociales</a:t>
            </a:r>
            <a:r>
              <a:rPr lang="en-US" sz="2133" dirty="0"/>
              <a:t>.</a:t>
            </a:r>
            <a:endParaRPr lang="en-US" sz="1333" dirty="0"/>
          </a:p>
          <a:p>
            <a:pPr lvl="1">
              <a:lnSpc>
                <a:spcPct val="100000"/>
              </a:lnSpc>
            </a:pPr>
            <a:endParaRPr lang="en-US" sz="2133" dirty="0"/>
          </a:p>
          <a:p>
            <a:pPr lvl="1">
              <a:lnSpc>
                <a:spcPct val="100000"/>
              </a:lnSpc>
            </a:pPr>
            <a:endParaRPr lang="en-US" sz="2133" dirty="0"/>
          </a:p>
          <a:p>
            <a:pPr marL="795847" lvl="1" indent="0">
              <a:lnSpc>
                <a:spcPct val="100000"/>
              </a:lnSpc>
              <a:buNone/>
            </a:pPr>
            <a:endParaRPr lang="en-US" sz="2133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351" y="965434"/>
            <a:ext cx="1801088" cy="126111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468300" y="5744524"/>
            <a:ext cx="5639963" cy="912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CL" sz="1333" dirty="0">
                <a:latin typeface="Oxygen" panose="020B0604020202020204" charset="0"/>
              </a:rPr>
              <a:t>Ceccon, R. F., Vieira, L. J. E. D. S., Brasil, C. C. P., </a:t>
            </a:r>
            <a:r>
              <a:rPr lang="es-CL" sz="1333" dirty="0" err="1">
                <a:latin typeface="Oxygen" panose="020B0604020202020204" charset="0"/>
              </a:rPr>
              <a:t>Soares</a:t>
            </a:r>
            <a:r>
              <a:rPr lang="es-CL" sz="1333" dirty="0">
                <a:latin typeface="Oxygen" panose="020B0604020202020204" charset="0"/>
              </a:rPr>
              <a:t>, K. G., Portes, V. D. M., </a:t>
            </a:r>
            <a:r>
              <a:rPr lang="es-CL" sz="1333" dirty="0" err="1">
                <a:latin typeface="Oxygen" panose="020B0604020202020204" charset="0"/>
              </a:rPr>
              <a:t>Garcia</a:t>
            </a:r>
            <a:r>
              <a:rPr lang="es-CL" sz="1333" dirty="0">
                <a:latin typeface="Oxygen" panose="020B0604020202020204" charset="0"/>
              </a:rPr>
              <a:t> Júnior, C. A. S., ... &amp; Carioca, A. A. F. (2021). </a:t>
            </a:r>
            <a:r>
              <a:rPr lang="es-CL" sz="1333" dirty="0" err="1">
                <a:latin typeface="Oxygen" panose="020B0604020202020204" charset="0"/>
              </a:rPr>
              <a:t>Aging</a:t>
            </a:r>
            <a:r>
              <a:rPr lang="es-CL" sz="1333" dirty="0">
                <a:latin typeface="Oxygen" panose="020B0604020202020204" charset="0"/>
              </a:rPr>
              <a:t> and </a:t>
            </a:r>
            <a:r>
              <a:rPr lang="es-CL" sz="1333" dirty="0" err="1">
                <a:latin typeface="Oxygen" panose="020B0604020202020204" charset="0"/>
              </a:rPr>
              <a:t>dependence</a:t>
            </a:r>
            <a:r>
              <a:rPr lang="es-CL" sz="1333" dirty="0">
                <a:latin typeface="Oxygen" panose="020B0604020202020204" charset="0"/>
              </a:rPr>
              <a:t> in </a:t>
            </a:r>
            <a:r>
              <a:rPr lang="es-CL" sz="1333" dirty="0" err="1">
                <a:latin typeface="Oxygen" panose="020B0604020202020204" charset="0"/>
              </a:rPr>
              <a:t>Brazil</a:t>
            </a:r>
            <a:r>
              <a:rPr lang="es-CL" sz="1333" dirty="0">
                <a:latin typeface="Oxygen" panose="020B0604020202020204" charset="0"/>
              </a:rPr>
              <a:t>: </a:t>
            </a:r>
            <a:r>
              <a:rPr lang="es-CL" sz="1333" dirty="0" err="1">
                <a:latin typeface="Oxygen" panose="020B0604020202020204" charset="0"/>
              </a:rPr>
              <a:t>sociodemographic</a:t>
            </a:r>
            <a:r>
              <a:rPr lang="es-CL" sz="1333" dirty="0">
                <a:latin typeface="Oxygen" panose="020B0604020202020204" charset="0"/>
              </a:rPr>
              <a:t> and </a:t>
            </a:r>
            <a:r>
              <a:rPr lang="es-CL" sz="1333" dirty="0" err="1">
                <a:latin typeface="Oxygen" panose="020B0604020202020204" charset="0"/>
              </a:rPr>
              <a:t>care</a:t>
            </a:r>
            <a:r>
              <a:rPr lang="es-CL" sz="1333" dirty="0">
                <a:latin typeface="Oxygen" panose="020B0604020202020204" charset="0"/>
              </a:rPr>
              <a:t> </a:t>
            </a:r>
            <a:r>
              <a:rPr lang="es-CL" sz="1333" dirty="0" err="1">
                <a:latin typeface="Oxygen" panose="020B0604020202020204" charset="0"/>
              </a:rPr>
              <a:t>characteristics</a:t>
            </a:r>
            <a:r>
              <a:rPr lang="es-CL" sz="1333" dirty="0">
                <a:latin typeface="Oxygen" panose="020B0604020202020204" charset="0"/>
              </a:rPr>
              <a:t> of </a:t>
            </a:r>
            <a:r>
              <a:rPr lang="es-CL" sz="1333" dirty="0" err="1">
                <a:latin typeface="Oxygen" panose="020B0604020202020204" charset="0"/>
              </a:rPr>
              <a:t>older</a:t>
            </a:r>
            <a:r>
              <a:rPr lang="es-CL" sz="1333" dirty="0">
                <a:latin typeface="Oxygen" panose="020B0604020202020204" charset="0"/>
              </a:rPr>
              <a:t> </a:t>
            </a:r>
            <a:r>
              <a:rPr lang="es-CL" sz="1333" dirty="0" err="1">
                <a:latin typeface="Oxygen" panose="020B0604020202020204" charset="0"/>
              </a:rPr>
              <a:t>adults</a:t>
            </a:r>
            <a:r>
              <a:rPr lang="es-CL" sz="1333" dirty="0">
                <a:latin typeface="Oxygen" panose="020B0604020202020204" charset="0"/>
              </a:rPr>
              <a:t> and </a:t>
            </a:r>
            <a:r>
              <a:rPr lang="es-CL" sz="1333" dirty="0" err="1">
                <a:latin typeface="Oxygen" panose="020B0604020202020204" charset="0"/>
              </a:rPr>
              <a:t>caregivers</a:t>
            </a:r>
            <a:r>
              <a:rPr lang="es-CL" sz="1333" dirty="0">
                <a:latin typeface="Oxygen" panose="020B0604020202020204" charset="0"/>
              </a:rPr>
              <a:t>. </a:t>
            </a:r>
            <a:r>
              <a:rPr lang="es-CL" sz="1333" i="1" dirty="0" err="1">
                <a:latin typeface="Oxygen" panose="020B0604020202020204" charset="0"/>
              </a:rPr>
              <a:t>Ciência</a:t>
            </a:r>
            <a:r>
              <a:rPr lang="es-CL" sz="1333" i="1" dirty="0">
                <a:latin typeface="Oxygen" panose="020B0604020202020204" charset="0"/>
              </a:rPr>
              <a:t> &amp; </a:t>
            </a:r>
            <a:r>
              <a:rPr lang="es-CL" sz="1333" i="1" dirty="0" err="1">
                <a:latin typeface="Oxygen" panose="020B0604020202020204" charset="0"/>
              </a:rPr>
              <a:t>Saúde</a:t>
            </a:r>
            <a:r>
              <a:rPr lang="es-CL" sz="1333" i="1" dirty="0">
                <a:latin typeface="Oxygen" panose="020B0604020202020204" charset="0"/>
              </a:rPr>
              <a:t> </a:t>
            </a:r>
            <a:r>
              <a:rPr lang="es-CL" sz="1333" i="1" dirty="0" err="1">
                <a:latin typeface="Oxygen" panose="020B0604020202020204" charset="0"/>
              </a:rPr>
              <a:t>Coletiva</a:t>
            </a:r>
            <a:r>
              <a:rPr lang="es-CL" sz="1333" dirty="0">
                <a:latin typeface="Oxygen" panose="020B0604020202020204" charset="0"/>
              </a:rPr>
              <a:t>, </a:t>
            </a:r>
            <a:r>
              <a:rPr lang="es-CL" sz="1333" i="1" dirty="0">
                <a:latin typeface="Oxygen" panose="020B0604020202020204" charset="0"/>
              </a:rPr>
              <a:t>26</a:t>
            </a:r>
            <a:r>
              <a:rPr lang="es-CL" sz="1333" dirty="0">
                <a:latin typeface="Oxygen" panose="020B0604020202020204" charset="0"/>
              </a:rPr>
              <a:t>, 17-26.</a:t>
            </a:r>
            <a:endParaRPr lang="en-US" sz="1333" dirty="0">
              <a:latin typeface="Oxyge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28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Chile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Cuidado</a:t>
            </a:r>
            <a:r>
              <a:rPr lang="en-US" dirty="0"/>
              <a:t> informal de personas </a:t>
            </a:r>
            <a:r>
              <a:rPr lang="en-US" dirty="0" err="1"/>
              <a:t>mayores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situación</a:t>
            </a:r>
            <a:r>
              <a:rPr lang="en-US" dirty="0"/>
              <a:t> de </a:t>
            </a:r>
            <a:r>
              <a:rPr lang="en-US" dirty="0" err="1"/>
              <a:t>dependencia</a:t>
            </a:r>
            <a:endParaRPr lang="es-C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6586000" y="455875"/>
            <a:ext cx="5425771" cy="6180815"/>
          </a:xfrm>
        </p:spPr>
        <p:txBody>
          <a:bodyPr>
            <a:normAutofit fontScale="92500" lnSpcReduction="20000"/>
          </a:bodyPr>
          <a:lstStyle/>
          <a:p>
            <a:r>
              <a:rPr lang="es-CL" sz="3200" b="1" dirty="0"/>
              <a:t>66.8% mujeres</a:t>
            </a:r>
          </a:p>
          <a:p>
            <a:pPr marL="152396" indent="0">
              <a:buNone/>
            </a:pPr>
            <a:endParaRPr lang="es-CL" sz="2667" dirty="0"/>
          </a:p>
          <a:p>
            <a:pPr lvl="1">
              <a:lnSpc>
                <a:spcPct val="110000"/>
              </a:lnSpc>
            </a:pPr>
            <a:r>
              <a:rPr lang="es-CL" sz="2267" dirty="0"/>
              <a:t>Promedio de edad: </a:t>
            </a:r>
            <a:r>
              <a:rPr lang="es-CL" sz="2267" b="1" dirty="0"/>
              <a:t>56.5 años.</a:t>
            </a:r>
          </a:p>
          <a:p>
            <a:pPr marL="795847" lvl="1" indent="0">
              <a:lnSpc>
                <a:spcPct val="110000"/>
              </a:lnSpc>
              <a:buNone/>
            </a:pPr>
            <a:r>
              <a:rPr lang="es-CL" sz="2267" dirty="0"/>
              <a:t> </a:t>
            </a:r>
          </a:p>
          <a:p>
            <a:pPr lvl="1">
              <a:lnSpc>
                <a:spcPct val="110000"/>
              </a:lnSpc>
            </a:pPr>
            <a:r>
              <a:rPr lang="es-CL" sz="2267" dirty="0"/>
              <a:t>44.5% son </a:t>
            </a:r>
            <a:r>
              <a:rPr lang="es-CL" sz="2267" b="1" dirty="0"/>
              <a:t>hijas/os</a:t>
            </a:r>
            <a:r>
              <a:rPr lang="es-CL" sz="2267" dirty="0"/>
              <a:t> y 33.6% son </a:t>
            </a:r>
            <a:r>
              <a:rPr lang="es-CL" sz="2267" b="1" dirty="0"/>
              <a:t>parejas</a:t>
            </a:r>
            <a:r>
              <a:rPr lang="es-CL" sz="2267" dirty="0"/>
              <a:t>.</a:t>
            </a:r>
          </a:p>
          <a:p>
            <a:pPr marL="795847" lvl="1" indent="0">
              <a:lnSpc>
                <a:spcPct val="110000"/>
              </a:lnSpc>
              <a:buNone/>
            </a:pPr>
            <a:endParaRPr lang="es-CL" sz="2267" dirty="0"/>
          </a:p>
          <a:p>
            <a:pPr lvl="1">
              <a:lnSpc>
                <a:spcPct val="110000"/>
              </a:lnSpc>
            </a:pPr>
            <a:r>
              <a:rPr lang="es-CL" sz="2267" dirty="0"/>
              <a:t>43.4% con </a:t>
            </a:r>
            <a:r>
              <a:rPr lang="es-CL" sz="2267" b="1" dirty="0"/>
              <a:t>educación básica </a:t>
            </a:r>
            <a:r>
              <a:rPr lang="es-CL" sz="2267" dirty="0"/>
              <a:t>o menos.</a:t>
            </a:r>
          </a:p>
          <a:p>
            <a:pPr marL="795847" lvl="1" indent="0">
              <a:lnSpc>
                <a:spcPct val="110000"/>
              </a:lnSpc>
              <a:buNone/>
            </a:pPr>
            <a:endParaRPr lang="es-CL" sz="2267" dirty="0"/>
          </a:p>
          <a:p>
            <a:pPr lvl="1">
              <a:lnSpc>
                <a:spcPct val="110000"/>
              </a:lnSpc>
            </a:pPr>
            <a:r>
              <a:rPr lang="es-CL" sz="2267" dirty="0"/>
              <a:t>Solo </a:t>
            </a:r>
            <a:r>
              <a:rPr lang="es-CL" sz="2267" b="1" dirty="0"/>
              <a:t>15.4% </a:t>
            </a:r>
            <a:r>
              <a:rPr lang="es-CL" sz="2267" dirty="0"/>
              <a:t>tiene educación superior.</a:t>
            </a:r>
          </a:p>
          <a:p>
            <a:pPr marL="795847" lvl="1" indent="0">
              <a:lnSpc>
                <a:spcPct val="110000"/>
              </a:lnSpc>
              <a:buNone/>
            </a:pPr>
            <a:endParaRPr lang="es-CL" sz="2267" dirty="0"/>
          </a:p>
          <a:p>
            <a:pPr lvl="1">
              <a:lnSpc>
                <a:spcPct val="110000"/>
              </a:lnSpc>
            </a:pPr>
            <a:r>
              <a:rPr lang="es-CL" sz="2267" dirty="0"/>
              <a:t>Solo </a:t>
            </a:r>
            <a:r>
              <a:rPr lang="es-CL" sz="2267" b="1" dirty="0"/>
              <a:t>36.5% </a:t>
            </a:r>
            <a:r>
              <a:rPr lang="es-CL" sz="2267" dirty="0"/>
              <a:t>declaró tener </a:t>
            </a:r>
            <a:r>
              <a:rPr lang="es-CL" sz="2267" b="1" dirty="0"/>
              <a:t>ocupación laboral</a:t>
            </a:r>
            <a:r>
              <a:rPr lang="es-CL" sz="2267" dirty="0"/>
              <a:t>.</a:t>
            </a:r>
          </a:p>
          <a:p>
            <a:pPr marL="152396" indent="0">
              <a:buNone/>
            </a:pPr>
            <a:endParaRPr lang="es-CL" dirty="0"/>
          </a:p>
          <a:p>
            <a:pPr marL="152396" indent="0">
              <a:buNone/>
            </a:pPr>
            <a:r>
              <a:rPr lang="es-CL" sz="1467" dirty="0"/>
              <a:t>Fernández, M.B. y Herrera, S. (2020). El efecto del cuidado informal en la salud de los cuidadores familiares de personas mayores dependientes en Chile. </a:t>
            </a:r>
            <a:r>
              <a:rPr lang="es-CL" sz="1467" i="1" dirty="0" err="1"/>
              <a:t>Rev</a:t>
            </a:r>
            <a:r>
              <a:rPr lang="es-CL" sz="1467" i="1" dirty="0"/>
              <a:t> </a:t>
            </a:r>
            <a:r>
              <a:rPr lang="es-CL" sz="1467" i="1" dirty="0" err="1"/>
              <a:t>Med</a:t>
            </a:r>
            <a:r>
              <a:rPr lang="es-CL" sz="1467" i="1" dirty="0"/>
              <a:t> Chile 2020</a:t>
            </a:r>
            <a:r>
              <a:rPr lang="es-CL" sz="1467" dirty="0"/>
              <a:t>; 148: 30-36</a:t>
            </a:r>
            <a:r>
              <a:rPr lang="es-CL" sz="1600" dirty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34" y="1071271"/>
            <a:ext cx="1620533" cy="10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084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Argentina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Cuidado</a:t>
            </a:r>
            <a:r>
              <a:rPr lang="en-US" dirty="0"/>
              <a:t> informal de personas </a:t>
            </a:r>
            <a:r>
              <a:rPr lang="en-US" dirty="0" err="1"/>
              <a:t>mayores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situación</a:t>
            </a:r>
            <a:r>
              <a:rPr lang="en-US" dirty="0"/>
              <a:t> de </a:t>
            </a:r>
            <a:r>
              <a:rPr lang="en-US" dirty="0" err="1"/>
              <a:t>dependencia</a:t>
            </a:r>
            <a:endParaRPr lang="es-C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6437577" y="349859"/>
            <a:ext cx="5552991" cy="5544709"/>
          </a:xfrm>
        </p:spPr>
        <p:txBody>
          <a:bodyPr>
            <a:normAutofit/>
          </a:bodyPr>
          <a:lstStyle/>
          <a:p>
            <a:r>
              <a:rPr lang="en-US" sz="2933" b="1" dirty="0"/>
              <a:t>71.4% </a:t>
            </a:r>
            <a:r>
              <a:rPr lang="en-US" sz="2933" b="1" dirty="0" err="1"/>
              <a:t>mujeres</a:t>
            </a:r>
            <a:endParaRPr lang="en-US" sz="2933" b="1" dirty="0"/>
          </a:p>
          <a:p>
            <a:pPr marL="152396" indent="0">
              <a:buNone/>
            </a:pPr>
            <a:endParaRPr lang="en-US" sz="2933" dirty="0"/>
          </a:p>
          <a:p>
            <a:pPr lvl="1">
              <a:lnSpc>
                <a:spcPct val="120000"/>
              </a:lnSpc>
            </a:pPr>
            <a:r>
              <a:rPr lang="en-US" sz="2267" dirty="0"/>
              <a:t>45.6% </a:t>
            </a:r>
            <a:r>
              <a:rPr lang="en-US" sz="2267" dirty="0" err="1"/>
              <a:t>mayores</a:t>
            </a:r>
            <a:r>
              <a:rPr lang="en-US" sz="2267" dirty="0"/>
              <a:t> de 60 </a:t>
            </a:r>
            <a:r>
              <a:rPr lang="en-US" sz="2267" dirty="0" err="1"/>
              <a:t>años</a:t>
            </a:r>
            <a:endParaRPr lang="en-US" sz="2267" dirty="0"/>
          </a:p>
          <a:p>
            <a:pPr marL="795847" lvl="1" indent="0">
              <a:lnSpc>
                <a:spcPct val="120000"/>
              </a:lnSpc>
              <a:buNone/>
            </a:pPr>
            <a:endParaRPr lang="en-US" sz="2267" dirty="0"/>
          </a:p>
          <a:p>
            <a:pPr lvl="1">
              <a:lnSpc>
                <a:spcPct val="120000"/>
              </a:lnSpc>
            </a:pPr>
            <a:r>
              <a:rPr lang="en-US" sz="2267" dirty="0"/>
              <a:t>43.7% </a:t>
            </a:r>
            <a:r>
              <a:rPr lang="en-US" sz="2267" dirty="0" err="1"/>
              <a:t>secundaria</a:t>
            </a:r>
            <a:r>
              <a:rPr lang="en-US" sz="2267" dirty="0"/>
              <a:t> </a:t>
            </a:r>
            <a:r>
              <a:rPr lang="en-US" sz="2267" dirty="0" err="1"/>
              <a:t>incompleta</a:t>
            </a:r>
            <a:r>
              <a:rPr lang="en-US" sz="2267" dirty="0"/>
              <a:t> o </a:t>
            </a:r>
            <a:r>
              <a:rPr lang="en-US" sz="2267" dirty="0" err="1"/>
              <a:t>menos</a:t>
            </a:r>
            <a:endParaRPr lang="en-US" sz="2267" dirty="0"/>
          </a:p>
          <a:p>
            <a:pPr marL="152396" indent="0">
              <a:buNone/>
            </a:pPr>
            <a:endParaRPr lang="en-US" dirty="0"/>
          </a:p>
          <a:p>
            <a:r>
              <a:rPr lang="en-US" dirty="0"/>
              <a:t>Son las </a:t>
            </a:r>
            <a:r>
              <a:rPr lang="en-US" b="1" dirty="0" err="1"/>
              <a:t>mujeres</a:t>
            </a:r>
            <a:r>
              <a:rPr lang="en-US" b="1" dirty="0"/>
              <a:t> de </a:t>
            </a:r>
            <a:r>
              <a:rPr lang="es-CL" b="1" dirty="0"/>
              <a:t>los estratos más bajos</a:t>
            </a:r>
            <a:r>
              <a:rPr lang="es-CL" dirty="0"/>
              <a:t>, que no finalizaron la secundaria, las que tienen </a:t>
            </a:r>
            <a:r>
              <a:rPr lang="es-CL" b="1" dirty="0"/>
              <a:t>mayores probabilidades de asumir </a:t>
            </a:r>
            <a:r>
              <a:rPr lang="en-US" b="1" dirty="0"/>
              <a:t>las </a:t>
            </a:r>
            <a:r>
              <a:rPr lang="en-US" b="1" dirty="0" err="1"/>
              <a:t>tareas</a:t>
            </a:r>
            <a:r>
              <a:rPr lang="en-US" b="1" dirty="0"/>
              <a:t> de </a:t>
            </a:r>
            <a:r>
              <a:rPr lang="en-US" b="1" dirty="0" err="1"/>
              <a:t>cuidado</a:t>
            </a:r>
            <a:r>
              <a:rPr lang="en-US" b="1" dirty="0"/>
              <a:t> </a:t>
            </a:r>
            <a:r>
              <a:rPr lang="en-US" dirty="0"/>
              <a:t>de personas </a:t>
            </a:r>
            <a:r>
              <a:rPr lang="en-US" dirty="0" err="1"/>
              <a:t>mayores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situación</a:t>
            </a:r>
            <a:r>
              <a:rPr lang="en-US" dirty="0"/>
              <a:t> de </a:t>
            </a:r>
            <a:r>
              <a:rPr lang="en-US" dirty="0" err="1"/>
              <a:t>dependencia</a:t>
            </a:r>
            <a:r>
              <a:rPr lang="en-US" dirty="0"/>
              <a:t>.</a:t>
            </a:r>
          </a:p>
          <a:p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94" y="1097025"/>
            <a:ext cx="1913613" cy="119600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621945" y="5735542"/>
            <a:ext cx="5184251" cy="70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s-CL" sz="1333" dirty="0" err="1">
                <a:latin typeface="Oxygen" panose="020B0604020202020204" charset="0"/>
              </a:rPr>
              <a:t>Amadasi</a:t>
            </a:r>
            <a:r>
              <a:rPr lang="es-CL" sz="1333" dirty="0">
                <a:latin typeface="Oxygen" panose="020B0604020202020204" charset="0"/>
              </a:rPr>
              <a:t>, Enrique; </a:t>
            </a:r>
            <a:r>
              <a:rPr lang="es-CL" sz="1333" dirty="0" err="1">
                <a:latin typeface="Oxygen" panose="020B0604020202020204" charset="0"/>
              </a:rPr>
              <a:t>Tinoboras</a:t>
            </a:r>
            <a:r>
              <a:rPr lang="es-CL" sz="1333" dirty="0">
                <a:latin typeface="Oxygen" panose="020B0604020202020204" charset="0"/>
              </a:rPr>
              <a:t>, Cecilia; </a:t>
            </a:r>
            <a:r>
              <a:rPr lang="es-CL" sz="1333" dirty="0" err="1">
                <a:latin typeface="Oxygen" panose="020B0604020202020204" charset="0"/>
              </a:rPr>
              <a:t>Cicciari</a:t>
            </a:r>
            <a:r>
              <a:rPr lang="es-CL" sz="1333" dirty="0">
                <a:latin typeface="Oxygen" panose="020B0604020202020204" charset="0"/>
              </a:rPr>
              <a:t>, María Rosa (2018) Las personas mayores que necesitan cuidados y sus cuidadores.  Fundación Universidad Católica Argentina.</a:t>
            </a:r>
            <a:endParaRPr lang="en-US" sz="1333" dirty="0">
              <a:latin typeface="Oxyge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240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415600" y="4871788"/>
            <a:ext cx="11360800" cy="883819"/>
          </a:xfrm>
        </p:spPr>
        <p:txBody>
          <a:bodyPr/>
          <a:lstStyle/>
          <a:p>
            <a:r>
              <a:rPr lang="es-CL" b="0" dirty="0"/>
              <a:t>(o más) de los </a:t>
            </a:r>
            <a:r>
              <a:rPr lang="es-CL" dirty="0"/>
              <a:t>cuidados</a:t>
            </a:r>
            <a:r>
              <a:rPr lang="es-CL" b="0" dirty="0"/>
              <a:t> es de carácter </a:t>
            </a:r>
            <a:r>
              <a:rPr lang="es-CL" dirty="0"/>
              <a:t>informal.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15600" y="1930147"/>
            <a:ext cx="11360800" cy="2618000"/>
          </a:xfrm>
        </p:spPr>
        <p:txBody>
          <a:bodyPr/>
          <a:lstStyle/>
          <a:p>
            <a:r>
              <a:rPr lang="es-CL" sz="18400" dirty="0"/>
              <a:t>80%</a:t>
            </a:r>
          </a:p>
        </p:txBody>
      </p:sp>
      <p:sp>
        <p:nvSpPr>
          <p:cNvPr id="5" name="Marcador de texto 1"/>
          <p:cNvSpPr>
            <a:spLocks noGrp="1"/>
          </p:cNvSpPr>
          <p:nvPr>
            <p:ph type="body" idx="1"/>
          </p:nvPr>
        </p:nvSpPr>
        <p:spPr>
          <a:xfrm>
            <a:off x="415600" y="722687"/>
            <a:ext cx="11360800" cy="883819"/>
          </a:xfrm>
        </p:spPr>
        <p:txBody>
          <a:bodyPr/>
          <a:lstStyle/>
          <a:p>
            <a:r>
              <a:rPr lang="es-CL" b="0" dirty="0"/>
              <a:t>En síntesis: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05736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4"/>
          </p:nvPr>
        </p:nvSpPr>
        <p:spPr>
          <a:xfrm>
            <a:off x="6414054" y="1335819"/>
            <a:ext cx="5205453" cy="4880832"/>
          </a:xfrm>
        </p:spPr>
        <p:txBody>
          <a:bodyPr>
            <a:normAutofit/>
          </a:bodyPr>
          <a:lstStyle/>
          <a:p>
            <a:r>
              <a:rPr lang="en-US" sz="2267" dirty="0"/>
              <a:t>Se </a:t>
            </a:r>
            <a:r>
              <a:rPr lang="en-US" sz="2267" dirty="0" err="1"/>
              <a:t>observan</a:t>
            </a:r>
            <a:r>
              <a:rPr lang="en-US" sz="2267" dirty="0"/>
              <a:t> </a:t>
            </a:r>
            <a:r>
              <a:rPr lang="en-US" sz="2267" b="1" dirty="0" err="1"/>
              <a:t>elementos</a:t>
            </a:r>
            <a:r>
              <a:rPr lang="en-US" sz="2267" b="1" dirty="0"/>
              <a:t> </a:t>
            </a:r>
            <a:r>
              <a:rPr lang="en-US" sz="2267" b="1" dirty="0" err="1"/>
              <a:t>comunes</a:t>
            </a:r>
            <a:r>
              <a:rPr lang="en-US" sz="2267" b="1" dirty="0"/>
              <a:t> </a:t>
            </a:r>
            <a:r>
              <a:rPr lang="en-US" sz="2267" dirty="0" err="1"/>
              <a:t>en</a:t>
            </a:r>
            <a:r>
              <a:rPr lang="en-US" sz="2267" dirty="0"/>
              <a:t> el </a:t>
            </a:r>
            <a:r>
              <a:rPr lang="en-US" sz="2267" dirty="0" err="1"/>
              <a:t>perfil</a:t>
            </a:r>
            <a:r>
              <a:rPr lang="en-US" sz="2267" dirty="0"/>
              <a:t> del </a:t>
            </a:r>
            <a:r>
              <a:rPr lang="en-US" sz="2267" dirty="0" err="1"/>
              <a:t>cuidador</a:t>
            </a:r>
            <a:r>
              <a:rPr lang="en-US" sz="2267" dirty="0"/>
              <a:t> informal de personas </a:t>
            </a:r>
            <a:r>
              <a:rPr lang="en-US" sz="2267" dirty="0" err="1"/>
              <a:t>mayores</a:t>
            </a:r>
            <a:r>
              <a:rPr lang="en-US" sz="2267" dirty="0"/>
              <a:t> </a:t>
            </a:r>
            <a:r>
              <a:rPr lang="en-US" sz="2267" dirty="0" err="1"/>
              <a:t>en</a:t>
            </a:r>
            <a:r>
              <a:rPr lang="en-US" sz="2267" dirty="0"/>
              <a:t> </a:t>
            </a:r>
            <a:r>
              <a:rPr lang="en-US" sz="2267" dirty="0" err="1"/>
              <a:t>situación</a:t>
            </a:r>
            <a:r>
              <a:rPr lang="en-US" sz="2267" dirty="0"/>
              <a:t> de </a:t>
            </a:r>
            <a:r>
              <a:rPr lang="en-US" sz="2267" dirty="0" err="1"/>
              <a:t>dependencia</a:t>
            </a:r>
            <a:r>
              <a:rPr lang="en-US" sz="2267" dirty="0"/>
              <a:t> </a:t>
            </a:r>
            <a:r>
              <a:rPr lang="en-US" sz="2267" dirty="0" err="1"/>
              <a:t>en</a:t>
            </a:r>
            <a:r>
              <a:rPr lang="en-US" sz="2267" dirty="0"/>
              <a:t> </a:t>
            </a:r>
            <a:r>
              <a:rPr lang="en-US" sz="2267" b="1" dirty="0"/>
              <a:t>Argentina, </a:t>
            </a:r>
            <a:r>
              <a:rPr lang="en-US" sz="2267" b="1" dirty="0" err="1"/>
              <a:t>Brasil</a:t>
            </a:r>
            <a:r>
              <a:rPr lang="en-US" sz="2267" b="1" dirty="0"/>
              <a:t> y Chile: </a:t>
            </a:r>
            <a:endParaRPr lang="en-US" sz="2267" dirty="0"/>
          </a:p>
          <a:p>
            <a:endParaRPr lang="en-US" sz="2267" dirty="0"/>
          </a:p>
          <a:p>
            <a:pPr marL="533387" indent="-380990">
              <a:buFont typeface="Arial" panose="020B0604020202020204" pitchFamily="34" charset="0"/>
              <a:buChar char="•"/>
            </a:pPr>
            <a:r>
              <a:rPr lang="en-US" sz="2267" b="1" dirty="0" err="1"/>
              <a:t>Mujeres</a:t>
            </a:r>
            <a:endParaRPr lang="en-US" sz="2267" b="1" dirty="0"/>
          </a:p>
          <a:p>
            <a:pPr marL="533387" indent="-380990">
              <a:buFont typeface="Arial" panose="020B0604020202020204" pitchFamily="34" charset="0"/>
              <a:buChar char="•"/>
            </a:pPr>
            <a:r>
              <a:rPr lang="en-US" sz="2267" dirty="0" err="1"/>
              <a:t>Edad</a:t>
            </a:r>
            <a:r>
              <a:rPr lang="en-US" sz="2267" dirty="0"/>
              <a:t> entre 40 y 60 </a:t>
            </a:r>
            <a:r>
              <a:rPr lang="en-US" sz="2267" dirty="0" err="1"/>
              <a:t>años</a:t>
            </a:r>
            <a:endParaRPr lang="en-US" sz="2267" dirty="0"/>
          </a:p>
          <a:p>
            <a:pPr marL="533387" indent="-380990">
              <a:buFont typeface="Arial" panose="020B0604020202020204" pitchFamily="34" charset="0"/>
              <a:buChar char="•"/>
            </a:pPr>
            <a:r>
              <a:rPr lang="en-US" sz="2267" dirty="0" err="1"/>
              <a:t>Nivel</a:t>
            </a:r>
            <a:r>
              <a:rPr lang="en-US" sz="2267" dirty="0"/>
              <a:t> de </a:t>
            </a:r>
            <a:r>
              <a:rPr lang="en-US" sz="2267" dirty="0" err="1"/>
              <a:t>escolaridad</a:t>
            </a:r>
            <a:r>
              <a:rPr lang="en-US" sz="2267" dirty="0"/>
              <a:t> </a:t>
            </a:r>
            <a:r>
              <a:rPr lang="en-US" sz="2267" dirty="0" err="1"/>
              <a:t>bajo</a:t>
            </a:r>
            <a:r>
              <a:rPr lang="en-US" sz="2267" dirty="0"/>
              <a:t> o </a:t>
            </a:r>
            <a:r>
              <a:rPr lang="en-US" sz="2267" dirty="0" err="1"/>
              <a:t>medio</a:t>
            </a:r>
            <a:endParaRPr lang="en-US" sz="2267" dirty="0"/>
          </a:p>
          <a:p>
            <a:pPr marL="533387" indent="-380990">
              <a:buFont typeface="Arial" panose="020B0604020202020204" pitchFamily="34" charset="0"/>
              <a:buChar char="•"/>
            </a:pPr>
            <a:r>
              <a:rPr lang="en-US" sz="2267" dirty="0" err="1"/>
              <a:t>Bajos</a:t>
            </a:r>
            <a:r>
              <a:rPr lang="en-US" sz="2267" dirty="0"/>
              <a:t> </a:t>
            </a:r>
            <a:r>
              <a:rPr lang="en-US" sz="2267" dirty="0" err="1"/>
              <a:t>ingresos</a:t>
            </a:r>
            <a:r>
              <a:rPr lang="en-US" sz="2267" dirty="0"/>
              <a:t>.</a:t>
            </a:r>
          </a:p>
          <a:p>
            <a:pPr marL="533387" indent="-380990">
              <a:buFont typeface="Arial" panose="020B0604020202020204" pitchFamily="34" charset="0"/>
              <a:buChar char="•"/>
            </a:pPr>
            <a:r>
              <a:rPr lang="es-CL" dirty="0"/>
              <a:t>Reportan una percepción negativa de su salud</a:t>
            </a:r>
            <a:r>
              <a:rPr lang="en-US" dirty="0"/>
              <a:t>.</a:t>
            </a:r>
            <a:endParaRPr lang="es-ES" sz="2133" dirty="0"/>
          </a:p>
          <a:p>
            <a:pPr marL="533387" indent="-380990">
              <a:buFont typeface="Arial" panose="020B0604020202020204" pitchFamily="34" charset="0"/>
              <a:buChar char="•"/>
            </a:pPr>
            <a:endParaRPr lang="es-CL" sz="2267" dirty="0"/>
          </a:p>
        </p:txBody>
      </p:sp>
      <p:pic>
        <p:nvPicPr>
          <p:cNvPr id="8" name="Marcador de posición de imagen 7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67" r="37140"/>
          <a:stretch/>
        </p:blipFill>
        <p:spPr/>
      </p:pic>
    </p:spTree>
    <p:extLst>
      <p:ext uri="{BB962C8B-B14F-4D97-AF65-F5344CB8AC3E}">
        <p14:creationId xmlns:p14="http://schemas.microsoft.com/office/powerpoint/2010/main" val="2058363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63454" y="2540859"/>
            <a:ext cx="9769220" cy="2693568"/>
          </a:xfrm>
        </p:spPr>
        <p:txBody>
          <a:bodyPr>
            <a:normAutofit fontScale="90000"/>
          </a:bodyPr>
          <a:lstStyle/>
          <a:p>
            <a:r>
              <a:rPr lang="es-CL" dirty="0"/>
              <a:t>Cuidado informal de personas con demencia en Latinoamérica durante la pandemia por COVID-19 </a:t>
            </a:r>
          </a:p>
        </p:txBody>
      </p:sp>
    </p:spTree>
    <p:extLst>
      <p:ext uri="{BB962C8B-B14F-4D97-AF65-F5344CB8AC3E}">
        <p14:creationId xmlns:p14="http://schemas.microsoft.com/office/powerpoint/2010/main" val="1592986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4"/>
          <p:cNvSpPr txBox="1"/>
          <p:nvPr/>
        </p:nvSpPr>
        <p:spPr>
          <a:xfrm>
            <a:off x="820737" y="850901"/>
            <a:ext cx="70041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t" anchorCtr="0">
            <a:spAutoFit/>
          </a:bodyPr>
          <a:lstStyle/>
          <a:p>
            <a:pPr marL="12700" marR="0" lvl="0" indent="0" algn="l" rtl="0">
              <a:lnSpc>
                <a:spcPct val="10588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400" b="1">
                <a:solidFill>
                  <a:srgbClr val="ED6A1C"/>
                </a:solidFill>
                <a:latin typeface="Montserrat"/>
                <a:ea typeface="Montserrat"/>
                <a:cs typeface="Montserrat"/>
                <a:sym typeface="Montserrat"/>
              </a:rPr>
              <a:t>Antes</a:t>
            </a:r>
            <a:r>
              <a:rPr lang="en-GB" sz="3400" b="1" i="0" u="none" strike="noStrike" cap="none">
                <a:solidFill>
                  <a:srgbClr val="007BC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3400">
                <a:solidFill>
                  <a:srgbClr val="034E7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</a:t>
            </a:r>
            <a:r>
              <a:rPr lang="en-GB" sz="3400" b="1" i="0" u="none" strike="noStrike" cap="none">
                <a:solidFill>
                  <a:srgbClr val="007BC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sz="3400" b="1">
                <a:solidFill>
                  <a:srgbClr val="007BC7"/>
                </a:solidFill>
                <a:latin typeface="Montserrat"/>
                <a:ea typeface="Montserrat"/>
                <a:cs typeface="Montserrat"/>
                <a:sym typeface="Montserrat"/>
              </a:rPr>
              <a:t>comenzar</a:t>
            </a:r>
            <a:r>
              <a:rPr lang="en-GB" sz="3400" b="1" i="0" u="none" strike="noStrike" cap="none">
                <a:solidFill>
                  <a:srgbClr val="007BC7"/>
                </a:solidFill>
                <a:latin typeface="Montserrat"/>
                <a:ea typeface="Montserrat"/>
                <a:cs typeface="Montserrat"/>
                <a:sym typeface="Montserrat"/>
              </a:rPr>
              <a:t>...</a:t>
            </a:r>
            <a:endParaRPr/>
          </a:p>
        </p:txBody>
      </p:sp>
      <p:cxnSp>
        <p:nvCxnSpPr>
          <p:cNvPr id="153" name="Google Shape;153;p24"/>
          <p:cNvCxnSpPr/>
          <p:nvPr/>
        </p:nvCxnSpPr>
        <p:spPr>
          <a:xfrm>
            <a:off x="8426868" y="1646217"/>
            <a:ext cx="0" cy="4514100"/>
          </a:xfrm>
          <a:prstGeom prst="straightConnector1">
            <a:avLst/>
          </a:prstGeom>
          <a:noFill/>
          <a:ln w="28575" cap="rnd" cmpd="sng">
            <a:solidFill>
              <a:srgbClr val="A5A5A5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154" name="Google Shape;154;p24"/>
          <p:cNvSpPr txBox="1"/>
          <p:nvPr/>
        </p:nvSpPr>
        <p:spPr>
          <a:xfrm>
            <a:off x="9070726" y="4369464"/>
            <a:ext cx="1998600" cy="7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ctr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E70"/>
              </a:buClr>
              <a:buSzPts val="2200"/>
              <a:buFont typeface="Arial"/>
              <a:buNone/>
            </a:pPr>
            <a:r>
              <a:rPr lang="en-GB" sz="2200" b="0" i="0" u="none" strike="noStrike" cap="none">
                <a:solidFill>
                  <a:srgbClr val="004E70"/>
                </a:solidFill>
                <a:latin typeface="Arial"/>
                <a:ea typeface="Arial"/>
                <a:cs typeface="Arial"/>
                <a:sym typeface="Arial"/>
              </a:rPr>
              <a:t>Visitar</a:t>
            </a:r>
            <a:br>
              <a:rPr lang="en-GB" sz="2200" b="0" i="0" u="none" strike="noStrike" cap="none">
                <a:solidFill>
                  <a:srgbClr val="004E7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2200" b="0" i="0" u="none" strike="noStrike" cap="none">
                <a:solidFill>
                  <a:srgbClr val="004E70"/>
                </a:solidFill>
                <a:latin typeface="Arial"/>
                <a:ea typeface="Arial"/>
                <a:cs typeface="Arial"/>
                <a:sym typeface="Arial"/>
              </a:rPr>
              <a:t>Panorama</a:t>
            </a:r>
            <a:endParaRPr sz="2200" b="0" i="0" u="none" strike="noStrike" cap="none">
              <a:solidFill>
                <a:srgbClr val="004E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06090" y="1760295"/>
            <a:ext cx="3123121" cy="3049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6" name="Google Shape;156;p24"/>
          <p:cNvGrpSpPr/>
          <p:nvPr/>
        </p:nvGrpSpPr>
        <p:grpSpPr>
          <a:xfrm>
            <a:off x="3654511" y="4186745"/>
            <a:ext cx="1967192" cy="1879099"/>
            <a:chOff x="1908377" y="3922291"/>
            <a:chExt cx="1967192" cy="1879099"/>
          </a:xfrm>
        </p:grpSpPr>
        <p:grpSp>
          <p:nvGrpSpPr>
            <p:cNvPr id="157" name="Google Shape;157;p24"/>
            <p:cNvGrpSpPr/>
            <p:nvPr/>
          </p:nvGrpSpPr>
          <p:grpSpPr>
            <a:xfrm>
              <a:off x="2760478" y="3922291"/>
              <a:ext cx="1115091" cy="1115091"/>
              <a:chOff x="1792848" y="2413040"/>
              <a:chExt cx="2641144" cy="2641144"/>
            </a:xfrm>
          </p:grpSpPr>
          <p:pic>
            <p:nvPicPr>
              <p:cNvPr id="158" name="Google Shape;158;p24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2592754" y="2822445"/>
                <a:ext cx="1041335" cy="18223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9" name="Google Shape;159;p24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792848" y="2413040"/>
                <a:ext cx="2641144" cy="264114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0" name="Google Shape;160;p24"/>
            <p:cNvSpPr txBox="1"/>
            <p:nvPr/>
          </p:nvSpPr>
          <p:spPr>
            <a:xfrm>
              <a:off x="1908377" y="5298590"/>
              <a:ext cx="1326300" cy="50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0625" rIns="0" bIns="0" anchor="ctr" anchorCtr="0">
              <a:spAutoFit/>
            </a:bodyPr>
            <a:lstStyle/>
            <a:p>
              <a:pPr marL="1270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E70"/>
                </a:buClr>
                <a:buSzPts val="1500"/>
                <a:buFont typeface="Arial"/>
                <a:buNone/>
              </a:pPr>
              <a:r>
                <a:rPr lang="en-GB" sz="1500">
                  <a:solidFill>
                    <a:srgbClr val="004E70"/>
                  </a:solidFill>
                </a:rPr>
                <a:t>Preguntas </a:t>
              </a:r>
              <a:br>
                <a:rPr lang="en-GB" sz="1500">
                  <a:solidFill>
                    <a:srgbClr val="004E70"/>
                  </a:solidFill>
                </a:rPr>
              </a:br>
              <a:r>
                <a:rPr lang="en-GB" sz="1500">
                  <a:solidFill>
                    <a:srgbClr val="004E70"/>
                  </a:solidFill>
                </a:rPr>
                <a:t>por chat</a:t>
              </a:r>
              <a:endParaRPr sz="1500" b="0" i="0" u="none" strike="noStrike" cap="none">
                <a:solidFill>
                  <a:srgbClr val="004E7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61" name="Google Shape;161;p24"/>
          <p:cNvCxnSpPr/>
          <p:nvPr/>
        </p:nvCxnSpPr>
        <p:spPr>
          <a:xfrm>
            <a:off x="1010324" y="3794832"/>
            <a:ext cx="6906600" cy="0"/>
          </a:xfrm>
          <a:prstGeom prst="straightConnector1">
            <a:avLst/>
          </a:prstGeom>
          <a:noFill/>
          <a:ln w="28575" cap="rnd" cmpd="sng">
            <a:solidFill>
              <a:srgbClr val="A5A5A5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162" name="Google Shape;162;p24"/>
          <p:cNvGrpSpPr/>
          <p:nvPr/>
        </p:nvGrpSpPr>
        <p:grpSpPr>
          <a:xfrm>
            <a:off x="1892217" y="1646263"/>
            <a:ext cx="4891576" cy="1849959"/>
            <a:chOff x="2295086" y="1564177"/>
            <a:chExt cx="4096454" cy="1549250"/>
          </a:xfrm>
        </p:grpSpPr>
        <p:grpSp>
          <p:nvGrpSpPr>
            <p:cNvPr id="163" name="Google Shape;163;p24"/>
            <p:cNvGrpSpPr/>
            <p:nvPr/>
          </p:nvGrpSpPr>
          <p:grpSpPr>
            <a:xfrm>
              <a:off x="2295086" y="1924424"/>
              <a:ext cx="4096454" cy="1189003"/>
              <a:chOff x="6390585" y="-359885"/>
              <a:chExt cx="4096454" cy="1189003"/>
            </a:xfrm>
          </p:grpSpPr>
          <p:sp>
            <p:nvSpPr>
              <p:cNvPr id="164" name="Google Shape;164;p24"/>
              <p:cNvSpPr txBox="1"/>
              <p:nvPr/>
            </p:nvSpPr>
            <p:spPr>
              <a:xfrm>
                <a:off x="6390585" y="502156"/>
                <a:ext cx="1998600" cy="3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0625" rIns="0" bIns="0" anchor="ctr" anchorCtr="0">
                <a:spAutoFit/>
              </a:bodyPr>
              <a:lstStyle/>
              <a:p>
                <a:pPr marL="1270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4E70"/>
                  </a:buClr>
                  <a:buSzPts val="2200"/>
                  <a:buFont typeface="Arial"/>
                  <a:buNone/>
                </a:pPr>
                <a:r>
                  <a:rPr lang="en-GB" sz="2200" b="0" i="0" u="none" strike="noStrike" cap="none">
                    <a:solidFill>
                      <a:srgbClr val="004E70"/>
                    </a:solidFill>
                    <a:latin typeface="Arial"/>
                    <a:ea typeface="Arial"/>
                    <a:cs typeface="Arial"/>
                    <a:sym typeface="Arial"/>
                  </a:rPr>
                  <a:t>40 </a:t>
                </a:r>
                <a:r>
                  <a:rPr lang="en-GB" sz="2200">
                    <a:solidFill>
                      <a:srgbClr val="004E70"/>
                    </a:solidFill>
                  </a:rPr>
                  <a:t>minutos</a:t>
                </a:r>
                <a:endParaRPr sz="2200" b="0" i="0" u="none" strike="noStrike" cap="none">
                  <a:solidFill>
                    <a:srgbClr val="004E7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24"/>
              <p:cNvSpPr txBox="1"/>
              <p:nvPr/>
            </p:nvSpPr>
            <p:spPr>
              <a:xfrm>
                <a:off x="8488439" y="511118"/>
                <a:ext cx="1998600" cy="31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0625" rIns="0" bIns="0" anchor="ctr" anchorCtr="0">
                <a:spAutoFit/>
              </a:bodyPr>
              <a:lstStyle/>
              <a:p>
                <a:pPr marL="1270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4E70"/>
                  </a:buClr>
                  <a:buSzPts val="2200"/>
                  <a:buFont typeface="Arial"/>
                  <a:buNone/>
                </a:pPr>
                <a:r>
                  <a:rPr lang="en-GB" sz="2200" b="0" i="0" u="none" strike="noStrike" cap="none">
                    <a:solidFill>
                      <a:srgbClr val="004E70"/>
                    </a:solidFill>
                    <a:latin typeface="Arial"/>
                    <a:ea typeface="Arial"/>
                    <a:cs typeface="Arial"/>
                    <a:sym typeface="Arial"/>
                  </a:rPr>
                  <a:t>10 </a:t>
                </a:r>
                <a:r>
                  <a:rPr lang="en-GB" sz="2200">
                    <a:solidFill>
                      <a:srgbClr val="004E70"/>
                    </a:solidFill>
                  </a:rPr>
                  <a:t>minutos</a:t>
                </a:r>
                <a:endParaRPr sz="2200" b="0" i="0" u="none" strike="noStrike" cap="none">
                  <a:solidFill>
                    <a:srgbClr val="004E7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24"/>
              <p:cNvSpPr txBox="1"/>
              <p:nvPr/>
            </p:nvSpPr>
            <p:spPr>
              <a:xfrm>
                <a:off x="8206873" y="-359885"/>
                <a:ext cx="519600" cy="549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40625" rIns="0" bIns="0" anchor="ctr" anchorCtr="0">
                <a:spAutoFit/>
              </a:bodyPr>
              <a:lstStyle/>
              <a:p>
                <a:pPr marL="1270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F86A01"/>
                  </a:buClr>
                  <a:buSzPts val="4000"/>
                  <a:buFont typeface="Arial"/>
                  <a:buNone/>
                </a:pPr>
                <a:r>
                  <a:rPr lang="en-GB" sz="4000" b="1" i="0" u="none" strike="noStrike" cap="none">
                    <a:solidFill>
                      <a:srgbClr val="F86A01"/>
                    </a:solidFill>
                    <a:latin typeface="Montserrat"/>
                    <a:ea typeface="Montserrat"/>
                    <a:cs typeface="Montserrat"/>
                    <a:sym typeface="Montserrat"/>
                  </a:rPr>
                  <a:t>+</a:t>
                </a:r>
                <a:endParaRPr sz="4000" b="1" i="0" u="none" strike="noStrike" cap="none">
                  <a:solidFill>
                    <a:srgbClr val="F86A01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</p:grpSp>
        <p:pic>
          <p:nvPicPr>
            <p:cNvPr id="167" name="Google Shape;167;p2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870149" y="1564177"/>
              <a:ext cx="1024533" cy="1085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2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791213" y="1564177"/>
              <a:ext cx="1212859" cy="10850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9" name="Google Shape;169;p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62145" y="4443614"/>
            <a:ext cx="1333699" cy="733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128681" y="4447241"/>
            <a:ext cx="495713" cy="49571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4"/>
          <p:cNvSpPr/>
          <p:nvPr/>
        </p:nvSpPr>
        <p:spPr>
          <a:xfrm>
            <a:off x="8778150" y="5217850"/>
            <a:ext cx="3123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00">
                <a:solidFill>
                  <a:srgbClr val="215D65"/>
                </a:solidFill>
              </a:rPr>
              <a:t>https://www.iadb.org/es/panorama/panorama-de-envejecimiento</a:t>
            </a:r>
            <a:endParaRPr sz="1500">
              <a:solidFill>
                <a:srgbClr val="215D65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378377" y="4155585"/>
            <a:ext cx="2374225" cy="1664475"/>
          </a:xfrm>
        </p:spPr>
        <p:txBody>
          <a:bodyPr>
            <a:normAutofit lnSpcReduction="10000"/>
          </a:bodyPr>
          <a:lstStyle/>
          <a:p>
            <a:r>
              <a:rPr lang="es-CL" dirty="0"/>
              <a:t>cuidadores familiares de personas con demencia.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298311" y="2571795"/>
            <a:ext cx="2345936" cy="1572491"/>
          </a:xfrm>
        </p:spPr>
        <p:txBody>
          <a:bodyPr/>
          <a:lstStyle/>
          <a:p>
            <a:r>
              <a:rPr lang="es-CL" sz="9600" dirty="0"/>
              <a:t>321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3"/>
          </p:nvPr>
        </p:nvSpPr>
        <p:spPr>
          <a:xfrm>
            <a:off x="2943949" y="4682603"/>
            <a:ext cx="2763073" cy="610439"/>
          </a:xfrm>
        </p:spPr>
        <p:txBody>
          <a:bodyPr>
            <a:noAutofit/>
          </a:bodyPr>
          <a:lstStyle/>
          <a:p>
            <a:r>
              <a:rPr lang="es-CL" sz="1867" dirty="0"/>
              <a:t>Mayo a julio, 2020.</a:t>
            </a: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5"/>
          </p:nvPr>
        </p:nvSpPr>
        <p:spPr>
          <a:xfrm>
            <a:off x="6012817" y="3671374"/>
            <a:ext cx="2597425" cy="839577"/>
          </a:xfrm>
        </p:spPr>
        <p:txBody>
          <a:bodyPr>
            <a:normAutofit/>
          </a:bodyPr>
          <a:lstStyle/>
          <a:p>
            <a:r>
              <a:rPr lang="es-CL" sz="3200" dirty="0"/>
              <a:t>telefónica.</a:t>
            </a:r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6"/>
          </p:nvPr>
        </p:nvSpPr>
        <p:spPr>
          <a:xfrm>
            <a:off x="5967031" y="2974901"/>
            <a:ext cx="2711876" cy="885427"/>
          </a:xfrm>
        </p:spPr>
        <p:txBody>
          <a:bodyPr/>
          <a:lstStyle/>
          <a:p>
            <a:r>
              <a:rPr lang="es-CL" sz="4267" dirty="0"/>
              <a:t>Encuesta</a:t>
            </a:r>
            <a:endParaRPr lang="es-CL" sz="3200" dirty="0"/>
          </a:p>
        </p:txBody>
      </p:sp>
      <p:sp>
        <p:nvSpPr>
          <p:cNvPr id="14" name="Título 13"/>
          <p:cNvSpPr>
            <a:spLocks noGrp="1"/>
          </p:cNvSpPr>
          <p:nvPr>
            <p:ph type="title" idx="4294967295"/>
          </p:nvPr>
        </p:nvSpPr>
        <p:spPr>
          <a:xfrm>
            <a:off x="561891" y="1115959"/>
            <a:ext cx="11142429" cy="1272117"/>
          </a:xfrm>
        </p:spPr>
        <p:txBody>
          <a:bodyPr/>
          <a:lstStyle/>
          <a:p>
            <a:pPr algn="ctr"/>
            <a:r>
              <a:rPr lang="es-CL" sz="1867" b="0" dirty="0"/>
              <a:t>Objetivo: </a:t>
            </a:r>
            <a:br>
              <a:rPr lang="es-CL" sz="2400" dirty="0"/>
            </a:br>
            <a:r>
              <a:rPr lang="en-US" sz="2400" b="0" dirty="0" err="1"/>
              <a:t>Investigar</a:t>
            </a:r>
            <a:r>
              <a:rPr lang="en-US" sz="2400" b="0" dirty="0"/>
              <a:t> el </a:t>
            </a:r>
            <a:r>
              <a:rPr lang="en-US" sz="2400" dirty="0" err="1"/>
              <a:t>impacto</a:t>
            </a:r>
            <a:r>
              <a:rPr lang="en-US" sz="2400" dirty="0"/>
              <a:t> del </a:t>
            </a:r>
            <a:r>
              <a:rPr lang="en-US" sz="2400" dirty="0" err="1"/>
              <a:t>aislamiento</a:t>
            </a:r>
            <a:r>
              <a:rPr lang="en-US" sz="2400" dirty="0"/>
              <a:t> social </a:t>
            </a:r>
            <a:r>
              <a:rPr lang="en-US" sz="2400" b="0" dirty="0" err="1"/>
              <a:t>por</a:t>
            </a:r>
            <a:r>
              <a:rPr lang="en-US" sz="2400" b="0" dirty="0"/>
              <a:t> la </a:t>
            </a:r>
            <a:r>
              <a:rPr lang="en-US" sz="2400" dirty="0" err="1"/>
              <a:t>pandemia</a:t>
            </a:r>
            <a:r>
              <a:rPr lang="en-US" sz="2400" dirty="0"/>
              <a:t> de COVID-19 </a:t>
            </a:r>
            <a:br>
              <a:rPr lang="en-US" sz="2400" dirty="0"/>
            </a:br>
            <a:r>
              <a:rPr lang="es-CL" sz="2400" b="0" dirty="0"/>
              <a:t>en </a:t>
            </a:r>
            <a:r>
              <a:rPr lang="es-CL" sz="2400" dirty="0"/>
              <a:t>personas con demencia </a:t>
            </a:r>
            <a:r>
              <a:rPr lang="es-CL" sz="2400" b="0" dirty="0"/>
              <a:t>y sus </a:t>
            </a:r>
            <a:r>
              <a:rPr lang="es-CL" sz="2400" dirty="0"/>
              <a:t>cuidadores familiares.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19"/>
          </p:nvPr>
        </p:nvSpPr>
        <p:spPr>
          <a:xfrm>
            <a:off x="2859799" y="363046"/>
            <a:ext cx="6331909" cy="546997"/>
          </a:xfrm>
        </p:spPr>
        <p:txBody>
          <a:bodyPr>
            <a:noAutofit/>
          </a:bodyPr>
          <a:lstStyle/>
          <a:p>
            <a:pPr algn="ctr"/>
            <a:r>
              <a:rPr lang="es-CL" sz="1600" dirty="0"/>
              <a:t>Estudio multinacional: Brasil, Argentina y Chile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077649" y="2966394"/>
            <a:ext cx="2495672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CL" sz="2667" b="1" dirty="0">
                <a:solidFill>
                  <a:srgbClr val="434349"/>
                </a:solidFill>
                <a:latin typeface="Oxygen" panose="02000503000000000000" pitchFamily="2" charset="0"/>
              </a:rPr>
              <a:t>De cualquier etiología </a:t>
            </a:r>
          </a:p>
          <a:p>
            <a:pPr defTabSz="1219170"/>
            <a:r>
              <a:rPr lang="es-CL" sz="2667" b="1" dirty="0">
                <a:solidFill>
                  <a:srgbClr val="434349"/>
                </a:solidFill>
                <a:latin typeface="Oxygen" panose="02000503000000000000" pitchFamily="2" charset="0"/>
              </a:rPr>
              <a:t>y nivel de dependencia.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9029806" y="3197857"/>
            <a:ext cx="2915479" cy="1980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s-ES" sz="2400" b="1" dirty="0">
                <a:solidFill>
                  <a:srgbClr val="434349"/>
                </a:solidFill>
                <a:latin typeface="Oxygen" panose="02000503000000000000" pitchFamily="2" charset="0"/>
              </a:rPr>
              <a:t>Cuestionario </a:t>
            </a:r>
          </a:p>
          <a:p>
            <a:pPr defTabSz="1219170"/>
            <a:r>
              <a:rPr lang="es-ES" sz="2400" b="1" dirty="0" err="1">
                <a:solidFill>
                  <a:srgbClr val="434349"/>
                </a:solidFill>
                <a:latin typeface="Oxygen" panose="02000503000000000000" pitchFamily="2" charset="0"/>
              </a:rPr>
              <a:t>semi</a:t>
            </a:r>
            <a:r>
              <a:rPr lang="es-ES" sz="2400" b="1" dirty="0">
                <a:solidFill>
                  <a:srgbClr val="434349"/>
                </a:solidFill>
                <a:latin typeface="Oxygen" panose="02000503000000000000" pitchFamily="2" charset="0"/>
              </a:rPr>
              <a:t>-estructurado </a:t>
            </a:r>
          </a:p>
          <a:p>
            <a:pPr defTabSz="1219170"/>
            <a:r>
              <a:rPr lang="es-ES" sz="1867" dirty="0">
                <a:solidFill>
                  <a:srgbClr val="434349"/>
                </a:solidFill>
                <a:latin typeface="Oxygen" panose="02000503000000000000" pitchFamily="2" charset="0"/>
              </a:rPr>
              <a:t>sobre percepción de cambios de la persona con demencia y sus cuidadores.</a:t>
            </a:r>
          </a:p>
        </p:txBody>
      </p:sp>
      <p:sp>
        <p:nvSpPr>
          <p:cNvPr id="20" name="CuadroTexto 19"/>
          <p:cNvSpPr txBox="1"/>
          <p:nvPr/>
        </p:nvSpPr>
        <p:spPr>
          <a:xfrm>
            <a:off x="378375" y="6092201"/>
            <a:ext cx="11400156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Dos Santos </a:t>
            </a:r>
            <a:r>
              <a:rPr lang="en-US" sz="1333" dirty="0" err="1">
                <a:solidFill>
                  <a:srgbClr val="595959"/>
                </a:solidFill>
                <a:latin typeface="Oxygen" panose="02000503000000000000" pitchFamily="2" charset="0"/>
              </a:rPr>
              <a:t>Azevedo</a:t>
            </a:r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, L. V., </a:t>
            </a:r>
            <a:r>
              <a:rPr lang="en-US" sz="1333" dirty="0" err="1">
                <a:solidFill>
                  <a:srgbClr val="595959"/>
                </a:solidFill>
                <a:latin typeface="Oxygen" panose="02000503000000000000" pitchFamily="2" charset="0"/>
              </a:rPr>
              <a:t>Calandri</a:t>
            </a:r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, I. L., </a:t>
            </a:r>
            <a:r>
              <a:rPr lang="en-US" sz="1333" dirty="0" err="1">
                <a:solidFill>
                  <a:srgbClr val="595959"/>
                </a:solidFill>
                <a:latin typeface="Oxygen" panose="02000503000000000000" pitchFamily="2" charset="0"/>
              </a:rPr>
              <a:t>Slachevsky</a:t>
            </a:r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, A., Miranda-Castillo, C., </a:t>
            </a:r>
            <a:r>
              <a:rPr lang="en-US" sz="1333" dirty="0" err="1">
                <a:solidFill>
                  <a:srgbClr val="595959"/>
                </a:solidFill>
                <a:latin typeface="Oxygen" panose="02000503000000000000" pitchFamily="2" charset="0"/>
              </a:rPr>
              <a:t>Caramelli</a:t>
            </a:r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, P. (2021). </a:t>
            </a:r>
            <a:b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</a:br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Impact of Social Isolation on People with Dementia and Their Family Caregivers</a:t>
            </a:r>
            <a:r>
              <a:rPr lang="en-US" sz="1333" i="1" dirty="0">
                <a:solidFill>
                  <a:srgbClr val="595959"/>
                </a:solidFill>
                <a:latin typeface="Oxygen" panose="02000503000000000000" pitchFamily="2" charset="0"/>
              </a:rPr>
              <a:t>. Journal of Alzheimer's Disease</a:t>
            </a:r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, 81, 607-617</a:t>
            </a:r>
          </a:p>
        </p:txBody>
      </p:sp>
    </p:spTree>
    <p:extLst>
      <p:ext uri="{BB962C8B-B14F-4D97-AF65-F5344CB8AC3E}">
        <p14:creationId xmlns:p14="http://schemas.microsoft.com/office/powerpoint/2010/main" val="33967819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3949378" y="4752259"/>
            <a:ext cx="7781679" cy="994109"/>
          </a:xfrm>
        </p:spPr>
        <p:txBody>
          <a:bodyPr>
            <a:noAutofit/>
          </a:bodyPr>
          <a:lstStyle/>
          <a:p>
            <a:r>
              <a:rPr lang="es-CL" sz="1867" dirty="0"/>
              <a:t>Importancia de </a:t>
            </a:r>
            <a:r>
              <a:rPr lang="es-CL" sz="1867" b="1" dirty="0"/>
              <a:t>monitorear las necesidades y la salud física y mental </a:t>
            </a:r>
            <a:r>
              <a:rPr lang="es-CL" sz="1867" dirty="0"/>
              <a:t>de los cuidadores informales durante y después de la pandemia, </a:t>
            </a:r>
            <a:r>
              <a:rPr lang="es-CL" sz="1867" b="1" dirty="0"/>
              <a:t>considerando especialmente </a:t>
            </a:r>
            <a:r>
              <a:rPr lang="es-CL" sz="1867" dirty="0"/>
              <a:t>a aquellos que cuidan a un paciente con demencia moderada a severa.</a:t>
            </a:r>
          </a:p>
          <a:p>
            <a:endParaRPr lang="es-CL" sz="2133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4032801" y="2058976"/>
            <a:ext cx="7480688" cy="1204584"/>
          </a:xfrm>
        </p:spPr>
        <p:txBody>
          <a:bodyPr>
            <a:normAutofit fontScale="85000" lnSpcReduction="20000"/>
          </a:bodyPr>
          <a:lstStyle/>
          <a:p>
            <a:r>
              <a:rPr lang="es-CL" sz="2533" dirty="0"/>
              <a:t>Cuidadores informales de personas con demencia reportan </a:t>
            </a:r>
            <a:r>
              <a:rPr lang="es-CL" sz="2533" b="1" dirty="0"/>
              <a:t>deterioro de la salud física y mental durante </a:t>
            </a:r>
            <a:r>
              <a:rPr lang="es-CL" sz="2533" dirty="0"/>
              <a:t>la pandemia.</a:t>
            </a:r>
          </a:p>
          <a:p>
            <a:endParaRPr lang="es-C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4032801" y="3607664"/>
            <a:ext cx="7872952" cy="892029"/>
          </a:xfrm>
        </p:spPr>
        <p:txBody>
          <a:bodyPr>
            <a:noAutofit/>
          </a:bodyPr>
          <a:lstStyle/>
          <a:p>
            <a:r>
              <a:rPr lang="es-CL" sz="2133" dirty="0"/>
              <a:t>Los </a:t>
            </a:r>
            <a:r>
              <a:rPr lang="es-CL" sz="2133" b="1" dirty="0"/>
              <a:t>más afectados </a:t>
            </a:r>
            <a:r>
              <a:rPr lang="es-CL" sz="2133" dirty="0"/>
              <a:t>son quienes cuidan a personas con </a:t>
            </a:r>
            <a:r>
              <a:rPr lang="es-CL" sz="2133" b="1" dirty="0"/>
              <a:t>demencia moderada a severa</a:t>
            </a:r>
            <a:r>
              <a:rPr lang="es-CL" sz="2133" dirty="0"/>
              <a:t>.</a:t>
            </a:r>
          </a:p>
          <a:p>
            <a:endParaRPr lang="es-CL" sz="2133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4"/>
          </p:nvPr>
        </p:nvSpPr>
        <p:spPr>
          <a:xfrm>
            <a:off x="4032802" y="754388"/>
            <a:ext cx="7042375" cy="831851"/>
          </a:xfrm>
        </p:spPr>
        <p:txBody>
          <a:bodyPr>
            <a:noAutofit/>
          </a:bodyPr>
          <a:lstStyle/>
          <a:p>
            <a:r>
              <a:rPr lang="en-US" dirty="0" err="1"/>
              <a:t>Promedio</a:t>
            </a:r>
            <a:r>
              <a:rPr lang="en-US" dirty="0"/>
              <a:t> de </a:t>
            </a:r>
            <a:r>
              <a:rPr lang="en-US" dirty="0" err="1"/>
              <a:t>edad</a:t>
            </a:r>
            <a:r>
              <a:rPr lang="en-US" dirty="0"/>
              <a:t>: </a:t>
            </a:r>
            <a:r>
              <a:rPr lang="en-US" b="1" dirty="0"/>
              <a:t>59 </a:t>
            </a:r>
            <a:r>
              <a:rPr lang="en-US" b="1" dirty="0" err="1"/>
              <a:t>años</a:t>
            </a:r>
            <a:r>
              <a:rPr lang="en-US" b="1" dirty="0"/>
              <a:t>. 79% </a:t>
            </a:r>
            <a:r>
              <a:rPr lang="en-US" b="1" dirty="0" err="1"/>
              <a:t>mujeres</a:t>
            </a:r>
            <a:r>
              <a:rPr lang="en-US" dirty="0"/>
              <a:t>. 12 </a:t>
            </a:r>
            <a:r>
              <a:rPr lang="en-US" dirty="0" err="1"/>
              <a:t>años</a:t>
            </a:r>
            <a:r>
              <a:rPr lang="en-US" dirty="0"/>
              <a:t> de </a:t>
            </a:r>
            <a:r>
              <a:rPr lang="en-US" dirty="0" err="1"/>
              <a:t>educación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promedio</a:t>
            </a:r>
            <a:r>
              <a:rPr lang="en-US" sz="3200" dirty="0"/>
              <a:t>.</a:t>
            </a:r>
          </a:p>
          <a:p>
            <a:endParaRPr lang="es-CL" sz="3200" b="1" dirty="0"/>
          </a:p>
        </p:txBody>
      </p:sp>
      <p:sp>
        <p:nvSpPr>
          <p:cNvPr id="6" name="Título 1"/>
          <p:cNvSpPr txBox="1">
            <a:spLocks/>
          </p:cNvSpPr>
          <p:nvPr/>
        </p:nvSpPr>
        <p:spPr>
          <a:xfrm>
            <a:off x="2460182" y="123702"/>
            <a:ext cx="8094069" cy="720973"/>
          </a:xfrm>
          <a:prstGeom prst="rect">
            <a:avLst/>
          </a:prstGeom>
        </p:spPr>
        <p:txBody>
          <a:bodyPr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n-US" sz="2667" b="1" dirty="0" err="1">
                <a:solidFill>
                  <a:srgbClr val="7C73F5"/>
                </a:solidFill>
                <a:latin typeface="Oxygen" panose="02000503000000000000" pitchFamily="2" charset="0"/>
              </a:rPr>
              <a:t>Resultados</a:t>
            </a:r>
            <a:r>
              <a:rPr lang="en-US" sz="2667" b="1" dirty="0">
                <a:solidFill>
                  <a:srgbClr val="7C73F5"/>
                </a:solidFill>
                <a:latin typeface="Oxygen" panose="02000503000000000000" pitchFamily="2" charset="0"/>
              </a:rPr>
              <a:t> y </a:t>
            </a:r>
            <a:r>
              <a:rPr lang="es-CL" sz="2667" b="1" dirty="0">
                <a:solidFill>
                  <a:srgbClr val="7C73F5"/>
                </a:solidFill>
                <a:latin typeface="Oxygen" panose="02000503000000000000" pitchFamily="2" charset="0"/>
              </a:rPr>
              <a:t>conclusiones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104766" y="6324520"/>
            <a:ext cx="11296385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Dos Santos </a:t>
            </a:r>
            <a:r>
              <a:rPr lang="en-US" sz="1333" dirty="0" err="1">
                <a:solidFill>
                  <a:srgbClr val="595959"/>
                </a:solidFill>
                <a:latin typeface="Oxygen" panose="02000503000000000000" pitchFamily="2" charset="0"/>
              </a:rPr>
              <a:t>Azevedo</a:t>
            </a:r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, L. V., </a:t>
            </a:r>
            <a:r>
              <a:rPr lang="en-US" sz="1333" dirty="0" err="1">
                <a:solidFill>
                  <a:srgbClr val="595959"/>
                </a:solidFill>
                <a:latin typeface="Oxygen" panose="02000503000000000000" pitchFamily="2" charset="0"/>
              </a:rPr>
              <a:t>Calandri</a:t>
            </a:r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, I. L., </a:t>
            </a:r>
            <a:r>
              <a:rPr lang="en-US" sz="1333" dirty="0" err="1">
                <a:solidFill>
                  <a:srgbClr val="595959"/>
                </a:solidFill>
                <a:latin typeface="Oxygen" panose="02000503000000000000" pitchFamily="2" charset="0"/>
              </a:rPr>
              <a:t>Slachevsky</a:t>
            </a:r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, A., Miranda-Castillo, C., </a:t>
            </a:r>
            <a:r>
              <a:rPr lang="en-US" sz="1333" dirty="0" err="1">
                <a:solidFill>
                  <a:srgbClr val="595959"/>
                </a:solidFill>
                <a:latin typeface="Oxygen" panose="02000503000000000000" pitchFamily="2" charset="0"/>
              </a:rPr>
              <a:t>Caramelli</a:t>
            </a:r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, P. (2021).  Impact of Social Isolation on People with Dementia and Their Family Caregivers</a:t>
            </a:r>
            <a:r>
              <a:rPr lang="en-US" sz="1333" i="1" dirty="0">
                <a:solidFill>
                  <a:srgbClr val="595959"/>
                </a:solidFill>
                <a:latin typeface="Oxygen" panose="02000503000000000000" pitchFamily="2" charset="0"/>
              </a:rPr>
              <a:t>. Journal of Alzheimer's Disease</a:t>
            </a:r>
            <a:r>
              <a:rPr lang="en-US" sz="1333" dirty="0">
                <a:solidFill>
                  <a:srgbClr val="595959"/>
                </a:solidFill>
                <a:latin typeface="Oxygen" panose="02000503000000000000" pitchFamily="2" charset="0"/>
              </a:rPr>
              <a:t>, 81, 607-617</a:t>
            </a:r>
          </a:p>
        </p:txBody>
      </p:sp>
    </p:spTree>
    <p:extLst>
      <p:ext uri="{BB962C8B-B14F-4D97-AF65-F5344CB8AC3E}">
        <p14:creationId xmlns:p14="http://schemas.microsoft.com/office/powerpoint/2010/main" val="3992225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24933" y="2867800"/>
            <a:ext cx="9499159" cy="2009000"/>
          </a:xfrm>
        </p:spPr>
        <p:txBody>
          <a:bodyPr>
            <a:normAutofit/>
          </a:bodyPr>
          <a:lstStyle/>
          <a:p>
            <a:r>
              <a:rPr lang="en-US" dirty="0" err="1"/>
              <a:t>Sistemas</a:t>
            </a:r>
            <a:r>
              <a:rPr lang="en-US" dirty="0"/>
              <a:t> de </a:t>
            </a:r>
            <a:r>
              <a:rPr lang="en-US" dirty="0" err="1"/>
              <a:t>Atención</a:t>
            </a:r>
            <a:r>
              <a:rPr lang="en-US" dirty="0"/>
              <a:t> a la </a:t>
            </a:r>
            <a:r>
              <a:rPr lang="en-US" dirty="0" err="1"/>
              <a:t>Dependencia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Latinoamérica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112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Uruguay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Sistema Nacional </a:t>
            </a:r>
            <a:r>
              <a:rPr lang="en-US" dirty="0" err="1"/>
              <a:t>Integrado</a:t>
            </a:r>
            <a:r>
              <a:rPr lang="en-US" dirty="0"/>
              <a:t> de </a:t>
            </a:r>
            <a:r>
              <a:rPr lang="en-US" dirty="0" err="1"/>
              <a:t>Cuidados</a:t>
            </a:r>
            <a:endParaRPr lang="es-C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6286830" y="243840"/>
            <a:ext cx="5693135" cy="6403451"/>
          </a:xfrm>
        </p:spPr>
        <p:txBody>
          <a:bodyPr>
            <a:normAutofit fontScale="85000" lnSpcReduction="10000"/>
          </a:bodyPr>
          <a:lstStyle/>
          <a:p>
            <a:r>
              <a:rPr lang="en-US" sz="2533" dirty="0" err="1"/>
              <a:t>Atiende</a:t>
            </a:r>
            <a:r>
              <a:rPr lang="en-US" sz="2533" dirty="0"/>
              <a:t> a </a:t>
            </a:r>
            <a:r>
              <a:rPr lang="en-US" sz="2533" b="1" dirty="0"/>
              <a:t>personas </a:t>
            </a:r>
            <a:r>
              <a:rPr lang="en-US" sz="2533" b="1" dirty="0" err="1"/>
              <a:t>en</a:t>
            </a:r>
            <a:r>
              <a:rPr lang="en-US" sz="2533" b="1" dirty="0"/>
              <a:t> </a:t>
            </a:r>
            <a:r>
              <a:rPr lang="en-US" sz="2533" b="1" dirty="0" err="1"/>
              <a:t>situación</a:t>
            </a:r>
            <a:r>
              <a:rPr lang="en-US" sz="2533" b="1" dirty="0"/>
              <a:t> de </a:t>
            </a:r>
            <a:r>
              <a:rPr lang="en-US" sz="2533" b="1" dirty="0" err="1"/>
              <a:t>dependencia</a:t>
            </a:r>
            <a:r>
              <a:rPr lang="en-US" sz="2533" b="1" dirty="0"/>
              <a:t> </a:t>
            </a:r>
            <a:r>
              <a:rPr lang="en-US" sz="2533" dirty="0"/>
              <a:t>o </a:t>
            </a:r>
            <a:r>
              <a:rPr lang="en-US" sz="2533" b="1" dirty="0" err="1"/>
              <a:t>discapacidad</a:t>
            </a:r>
            <a:r>
              <a:rPr lang="en-US" sz="2533" dirty="0"/>
              <a:t> (</a:t>
            </a:r>
            <a:r>
              <a:rPr lang="en-US" sz="2533" dirty="0" err="1"/>
              <a:t>todas</a:t>
            </a:r>
            <a:r>
              <a:rPr lang="en-US" sz="2533" dirty="0"/>
              <a:t> las </a:t>
            </a:r>
            <a:r>
              <a:rPr lang="en-US" sz="2533" dirty="0" err="1"/>
              <a:t>edades</a:t>
            </a:r>
            <a:r>
              <a:rPr lang="en-US" sz="2533" dirty="0"/>
              <a:t>)</a:t>
            </a:r>
          </a:p>
          <a:p>
            <a:endParaRPr lang="en-US" sz="2533" dirty="0"/>
          </a:p>
          <a:p>
            <a:r>
              <a:rPr lang="en-US" sz="2533" b="1" dirty="0" err="1"/>
              <a:t>Eligibilidad</a:t>
            </a:r>
            <a:r>
              <a:rPr lang="en-US" sz="2533" b="1" dirty="0"/>
              <a:t>: </a:t>
            </a:r>
            <a:r>
              <a:rPr lang="en-US" sz="2533" dirty="0" err="1"/>
              <a:t>nivel</a:t>
            </a:r>
            <a:r>
              <a:rPr lang="en-US" sz="2533" dirty="0"/>
              <a:t> de </a:t>
            </a:r>
            <a:r>
              <a:rPr lang="en-US" sz="2533" dirty="0" err="1"/>
              <a:t>dependencia</a:t>
            </a:r>
            <a:r>
              <a:rPr lang="en-US" sz="2533" dirty="0"/>
              <a:t> y </a:t>
            </a:r>
            <a:r>
              <a:rPr lang="en-US" sz="2533" dirty="0" err="1"/>
              <a:t>edad</a:t>
            </a:r>
            <a:r>
              <a:rPr lang="en-US" sz="2533" dirty="0"/>
              <a:t>.</a:t>
            </a:r>
          </a:p>
          <a:p>
            <a:endParaRPr lang="en-US" sz="2533" dirty="0"/>
          </a:p>
          <a:p>
            <a:r>
              <a:rPr lang="en-US" sz="2533" b="1" dirty="0" err="1"/>
              <a:t>Servicios</a:t>
            </a:r>
            <a:r>
              <a:rPr lang="en-US" sz="2533" b="1" dirty="0"/>
              <a:t> para personas </a:t>
            </a:r>
            <a:r>
              <a:rPr lang="en-US" sz="2533" b="1" dirty="0" err="1"/>
              <a:t>mayores</a:t>
            </a:r>
            <a:r>
              <a:rPr lang="en-US" sz="2533" b="1" dirty="0"/>
              <a:t>:</a:t>
            </a:r>
          </a:p>
          <a:p>
            <a:endParaRPr lang="en-US" dirty="0"/>
          </a:p>
          <a:p>
            <a:pPr lvl="1">
              <a:lnSpc>
                <a:spcPct val="120000"/>
              </a:lnSpc>
            </a:pPr>
            <a:r>
              <a:rPr lang="es-CL" sz="2133" b="1" dirty="0"/>
              <a:t>Asistentes personales en el domicilio </a:t>
            </a:r>
            <a:r>
              <a:rPr lang="es-CL" sz="2133" dirty="0"/>
              <a:t>durante 80 horas mensuales, para mayores de 80 años o más, con dependencia severa.</a:t>
            </a:r>
          </a:p>
          <a:p>
            <a:pPr lvl="1">
              <a:lnSpc>
                <a:spcPct val="120000"/>
              </a:lnSpc>
            </a:pPr>
            <a:r>
              <a:rPr lang="es-CL" sz="2133" b="1" dirty="0"/>
              <a:t>Tele-asistencia </a:t>
            </a:r>
            <a:r>
              <a:rPr lang="es-CL" sz="2133" dirty="0"/>
              <a:t>para mayores de 70 años o más, con dependencia moderada o leve.</a:t>
            </a:r>
          </a:p>
          <a:p>
            <a:pPr lvl="1">
              <a:lnSpc>
                <a:spcPct val="120000"/>
              </a:lnSpc>
            </a:pPr>
            <a:r>
              <a:rPr lang="es-CL" sz="2133" b="1" dirty="0"/>
              <a:t>Servicios en centros de día </a:t>
            </a:r>
            <a:r>
              <a:rPr lang="es-CL" sz="2133" dirty="0"/>
              <a:t>(acceso gratuito), para mayores de 65 años o más, con dependencia moderada o leve.</a:t>
            </a:r>
            <a:endParaRPr lang="en-US" sz="2133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756" y="965434"/>
            <a:ext cx="2185365" cy="145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2722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538100" y="2177806"/>
            <a:ext cx="11078816" cy="3546729"/>
          </a:xfrm>
        </p:spPr>
        <p:txBody>
          <a:bodyPr>
            <a:noAutofit/>
          </a:bodyPr>
          <a:lstStyle/>
          <a:p>
            <a:pPr>
              <a:buClr>
                <a:srgbClr val="FFBC1E"/>
              </a:buClr>
            </a:pPr>
            <a:r>
              <a:rPr lang="es-CL" sz="2000" b="1" dirty="0"/>
              <a:t>Solo un 5,9% </a:t>
            </a:r>
            <a:r>
              <a:rPr lang="es-CL" sz="2000" dirty="0"/>
              <a:t>de la población de 70 años o más en situación de dependencia recibe algún tipo de servicio por parte del sistema.</a:t>
            </a:r>
          </a:p>
          <a:p>
            <a:pPr>
              <a:buClr>
                <a:srgbClr val="FFBC1E"/>
              </a:buClr>
            </a:pPr>
            <a:endParaRPr lang="es-CL" sz="2000" dirty="0"/>
          </a:p>
          <a:p>
            <a:pPr>
              <a:buClr>
                <a:srgbClr val="FFBC1E"/>
              </a:buClr>
            </a:pPr>
            <a:r>
              <a:rPr lang="es-CL" sz="2000" dirty="0"/>
              <a:t>Entre quienes demandaron algún servicio, la </a:t>
            </a:r>
            <a:r>
              <a:rPr lang="es-CL" sz="2000" b="1" dirty="0"/>
              <a:t>tasa de cobertura alcanza al 67% </a:t>
            </a:r>
            <a:r>
              <a:rPr lang="es-CL" sz="2000" dirty="0"/>
              <a:t>de las personas de 70 años o más.</a:t>
            </a:r>
          </a:p>
          <a:p>
            <a:pPr>
              <a:buClr>
                <a:srgbClr val="FFBC1E"/>
              </a:buClr>
            </a:pPr>
            <a:endParaRPr lang="es-CL" sz="2000" dirty="0"/>
          </a:p>
          <a:p>
            <a:pPr>
              <a:buClr>
                <a:srgbClr val="FFBC1E"/>
              </a:buClr>
            </a:pPr>
            <a:r>
              <a:rPr lang="es-CL" sz="2000" dirty="0"/>
              <a:t>Se imparten </a:t>
            </a:r>
            <a:r>
              <a:rPr lang="es-CL" sz="2000" b="1" dirty="0"/>
              <a:t>cursos obligatorios de formación </a:t>
            </a:r>
            <a:r>
              <a:rPr lang="es-CL" sz="2000" dirty="0"/>
              <a:t>para personas cuidadoras y se establecen </a:t>
            </a:r>
            <a:r>
              <a:rPr lang="es-CL" sz="2000" b="1" dirty="0"/>
              <a:t>estándares mínimos </a:t>
            </a:r>
            <a:r>
              <a:rPr lang="es-CL" sz="2000" dirty="0"/>
              <a:t>para habilitación de residencias a largo plazo (infraestructura, servicios y recursos humanos). </a:t>
            </a: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282811" y="742122"/>
            <a:ext cx="8778239" cy="51948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2667" b="1" dirty="0">
                <a:latin typeface="Oxygen" panose="02000503000000000000" pitchFamily="2" charset="0"/>
              </a:rPr>
              <a:t>Uruguay: Sistema Nacional </a:t>
            </a:r>
            <a:r>
              <a:rPr lang="en-US" sz="2667" b="1" dirty="0" err="1">
                <a:latin typeface="Oxygen" panose="02000503000000000000" pitchFamily="2" charset="0"/>
              </a:rPr>
              <a:t>Integrado</a:t>
            </a:r>
            <a:r>
              <a:rPr lang="en-US" sz="2667" b="1" dirty="0">
                <a:latin typeface="Oxygen" panose="02000503000000000000" pitchFamily="2" charset="0"/>
              </a:rPr>
              <a:t> de </a:t>
            </a:r>
            <a:r>
              <a:rPr lang="en-US" sz="2667" b="1" dirty="0" err="1">
                <a:latin typeface="Oxygen" panose="02000503000000000000" pitchFamily="2" charset="0"/>
              </a:rPr>
              <a:t>Cuidados</a:t>
            </a:r>
            <a:endParaRPr lang="es-CL" sz="2667" b="1" dirty="0">
              <a:latin typeface="Oxygen" panose="02000503000000000000" pitchFamily="2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663" y="631480"/>
            <a:ext cx="1289443" cy="85806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22351" y="5955189"/>
            <a:ext cx="8364773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333" dirty="0" err="1">
                <a:latin typeface="Oxygen" panose="020B0604020202020204" charset="0"/>
              </a:rPr>
              <a:t>Cafagna</a:t>
            </a:r>
            <a:r>
              <a:rPr lang="en-US" sz="1333" dirty="0">
                <a:latin typeface="Oxygen" panose="020B0604020202020204" charset="0"/>
              </a:rPr>
              <a:t>, G; </a:t>
            </a:r>
            <a:r>
              <a:rPr lang="en-US" sz="1333" dirty="0" err="1">
                <a:latin typeface="Oxygen" panose="020B0604020202020204" charset="0"/>
              </a:rPr>
              <a:t>Aranco</a:t>
            </a:r>
            <a:r>
              <a:rPr lang="en-US" sz="1333" dirty="0">
                <a:latin typeface="Oxygen" panose="020B0604020202020204" charset="0"/>
              </a:rPr>
              <a:t>, N; </a:t>
            </a:r>
            <a:r>
              <a:rPr lang="en-US" sz="1333" dirty="0" err="1">
                <a:latin typeface="Oxygen" panose="020B0604020202020204" charset="0"/>
              </a:rPr>
              <a:t>Ibarrarán</a:t>
            </a:r>
            <a:r>
              <a:rPr lang="en-US" sz="1333" dirty="0">
                <a:latin typeface="Oxygen" panose="020B0604020202020204" charset="0"/>
              </a:rPr>
              <a:t>, P; </a:t>
            </a:r>
            <a:r>
              <a:rPr lang="en-US" sz="1333" dirty="0" err="1">
                <a:latin typeface="Oxygen" panose="020B0604020202020204" charset="0"/>
              </a:rPr>
              <a:t>Oliveri</a:t>
            </a:r>
            <a:r>
              <a:rPr lang="en-US" sz="1333" dirty="0">
                <a:latin typeface="Oxygen" panose="020B0604020202020204" charset="0"/>
              </a:rPr>
              <a:t>, M L; </a:t>
            </a:r>
            <a:r>
              <a:rPr lang="en-US" sz="1333" dirty="0" err="1">
                <a:latin typeface="Oxygen" panose="020B0604020202020204" charset="0"/>
              </a:rPr>
              <a:t>Medellín</a:t>
            </a:r>
            <a:r>
              <a:rPr lang="en-US" sz="1333" dirty="0">
                <a:latin typeface="Oxygen" panose="020B0604020202020204" charset="0"/>
              </a:rPr>
              <a:t>, N; </a:t>
            </a:r>
            <a:r>
              <a:rPr lang="en-US" sz="1333" dirty="0" err="1">
                <a:latin typeface="Oxygen" panose="020B0604020202020204" charset="0"/>
              </a:rPr>
              <a:t>Stampini</a:t>
            </a:r>
            <a:r>
              <a:rPr lang="en-US" sz="1333" dirty="0">
                <a:latin typeface="Oxygen" panose="020B0604020202020204" charset="0"/>
              </a:rPr>
              <a:t>, M. (2019) </a:t>
            </a:r>
            <a:r>
              <a:rPr lang="en-US" sz="1333" dirty="0" err="1">
                <a:latin typeface="Oxygen" panose="020B0604020202020204" charset="0"/>
              </a:rPr>
              <a:t>Envejecer</a:t>
            </a:r>
            <a:r>
              <a:rPr lang="en-US" sz="1333" dirty="0">
                <a:latin typeface="Oxygen" panose="020B0604020202020204" charset="0"/>
              </a:rPr>
              <a:t> con </a:t>
            </a:r>
            <a:r>
              <a:rPr lang="en-US" sz="1333" dirty="0" err="1">
                <a:latin typeface="Oxygen" panose="020B0604020202020204" charset="0"/>
              </a:rPr>
              <a:t>Cuidado</a:t>
            </a:r>
            <a:r>
              <a:rPr lang="en-US" sz="1333" dirty="0">
                <a:latin typeface="Oxygen" panose="020B0604020202020204" charset="0"/>
              </a:rPr>
              <a:t>: </a:t>
            </a:r>
            <a:r>
              <a:rPr lang="es-CL" sz="1333" dirty="0">
                <a:latin typeface="Oxygen" panose="020B0604020202020204" charset="0"/>
              </a:rPr>
              <a:t>Atención a la dependencia en América Latina y el Caribe. Banco Interamericano del Desarrollo</a:t>
            </a:r>
            <a:r>
              <a:rPr lang="es-CL" sz="1333" dirty="0"/>
              <a:t>.</a:t>
            </a:r>
          </a:p>
          <a:p>
            <a:pPr defTabSz="1219170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15588491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Argentina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Programa</a:t>
            </a:r>
            <a:r>
              <a:rPr lang="en-US" dirty="0"/>
              <a:t> de </a:t>
            </a:r>
            <a:r>
              <a:rPr lang="es-CL" dirty="0"/>
              <a:t>Asistencia</a:t>
            </a:r>
            <a:r>
              <a:rPr lang="en-US" dirty="0"/>
              <a:t> </a:t>
            </a:r>
            <a:r>
              <a:rPr lang="en-US" dirty="0" err="1"/>
              <a:t>Médica</a:t>
            </a:r>
            <a:r>
              <a:rPr lang="en-US" dirty="0"/>
              <a:t> Integral</a:t>
            </a:r>
            <a:endParaRPr lang="es-C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6424653" y="446731"/>
            <a:ext cx="5523507" cy="6094544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Modelo</a:t>
            </a:r>
            <a:r>
              <a:rPr lang="en-US" dirty="0"/>
              <a:t> de </a:t>
            </a:r>
            <a:r>
              <a:rPr lang="en-US" b="1" dirty="0" err="1"/>
              <a:t>oferta</a:t>
            </a:r>
            <a:r>
              <a:rPr lang="en-US" b="1" dirty="0"/>
              <a:t> </a:t>
            </a:r>
            <a:r>
              <a:rPr lang="en-US" b="1" dirty="0" err="1"/>
              <a:t>integrada</a:t>
            </a:r>
            <a:r>
              <a:rPr lang="en-US" b="1" dirty="0"/>
              <a:t> </a:t>
            </a:r>
            <a:r>
              <a:rPr lang="en-US" dirty="0"/>
              <a:t>de </a:t>
            </a:r>
            <a:r>
              <a:rPr lang="en-US" dirty="0" err="1"/>
              <a:t>servicios</a:t>
            </a:r>
            <a:r>
              <a:rPr lang="en-US" dirty="0"/>
              <a:t> </a:t>
            </a:r>
            <a:r>
              <a:rPr lang="en-US" dirty="0" err="1"/>
              <a:t>sociosanitarios</a:t>
            </a:r>
            <a:r>
              <a:rPr lang="en-US" dirty="0"/>
              <a:t> para personas </a:t>
            </a:r>
            <a:r>
              <a:rPr lang="en-US" dirty="0" err="1"/>
              <a:t>mayores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b="1" dirty="0" err="1"/>
              <a:t>Eligibilidad</a:t>
            </a:r>
            <a:r>
              <a:rPr lang="en-US" b="1" dirty="0"/>
              <a:t>: </a:t>
            </a:r>
            <a:r>
              <a:rPr lang="en-US" dirty="0"/>
              <a:t>personas</a:t>
            </a:r>
            <a:r>
              <a:rPr lang="en-US" b="1" dirty="0"/>
              <a:t> </a:t>
            </a:r>
            <a:r>
              <a:rPr lang="es-CL" dirty="0"/>
              <a:t>jubiladas, pensionadas, y veteranos de guerra de las Malvinas y sus familiares. </a:t>
            </a:r>
          </a:p>
          <a:p>
            <a:endParaRPr lang="es-CL" dirty="0"/>
          </a:p>
          <a:p>
            <a:r>
              <a:rPr lang="es-CL" dirty="0"/>
              <a:t>Los beneficiarios de los servicios se </a:t>
            </a:r>
            <a:r>
              <a:rPr lang="es-CL" b="1" dirty="0"/>
              <a:t>priorizan</a:t>
            </a:r>
            <a:r>
              <a:rPr lang="es-CL" dirty="0"/>
              <a:t> en función del nivel de dependencia, edad, condición médica y condición socioeconómica </a:t>
            </a:r>
          </a:p>
          <a:p>
            <a:endParaRPr lang="en-US" dirty="0"/>
          </a:p>
          <a:p>
            <a:r>
              <a:rPr lang="en-US" b="1" dirty="0" err="1"/>
              <a:t>Servicios</a:t>
            </a:r>
            <a:r>
              <a:rPr lang="en-US" b="1" dirty="0"/>
              <a:t> para personas </a:t>
            </a:r>
            <a:r>
              <a:rPr lang="en-US" b="1" dirty="0" err="1"/>
              <a:t>mayores</a:t>
            </a:r>
            <a:r>
              <a:rPr lang="en-US" b="1" dirty="0"/>
              <a:t>:</a:t>
            </a:r>
          </a:p>
          <a:p>
            <a:pPr marL="152396" indent="0">
              <a:buNone/>
            </a:pPr>
            <a:endParaRPr lang="en-US" b="1" dirty="0"/>
          </a:p>
          <a:p>
            <a:pPr lvl="1"/>
            <a:r>
              <a:rPr lang="es-CL" sz="2133" b="1" dirty="0"/>
              <a:t>Clubes/centros</a:t>
            </a:r>
            <a:r>
              <a:rPr lang="es-CL" sz="2133" dirty="0"/>
              <a:t> de día.</a:t>
            </a:r>
          </a:p>
          <a:p>
            <a:pPr lvl="1"/>
            <a:r>
              <a:rPr lang="es-CL" sz="2133" b="1" dirty="0"/>
              <a:t>Internación</a:t>
            </a:r>
            <a:r>
              <a:rPr lang="es-CL" sz="2133" dirty="0"/>
              <a:t> geriátrica.</a:t>
            </a:r>
          </a:p>
          <a:p>
            <a:pPr lvl="1"/>
            <a:r>
              <a:rPr lang="es-CL" sz="2133" b="1" dirty="0"/>
              <a:t>Subsidios</a:t>
            </a:r>
            <a:r>
              <a:rPr lang="es-CL" sz="2133" dirty="0"/>
              <a:t>: atención domiciliaria y económicos.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94" y="1097025"/>
            <a:ext cx="1913613" cy="119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58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530087" y="1834101"/>
            <a:ext cx="11247047" cy="4283104"/>
          </a:xfrm>
        </p:spPr>
        <p:txBody>
          <a:bodyPr>
            <a:normAutofit/>
          </a:bodyPr>
          <a:lstStyle/>
          <a:p>
            <a:r>
              <a:rPr lang="es-CL" sz="2133" dirty="0"/>
              <a:t>Actualmente, el </a:t>
            </a:r>
            <a:r>
              <a:rPr lang="es-CL" sz="2133" b="1" dirty="0"/>
              <a:t>88% de las personas con más de 60 años </a:t>
            </a:r>
            <a:r>
              <a:rPr lang="es-CL" sz="2133" dirty="0"/>
              <a:t>del país está afiliada al PAMI.</a:t>
            </a:r>
          </a:p>
          <a:p>
            <a:pPr marL="152396" indent="0">
              <a:buNone/>
            </a:pPr>
            <a:endParaRPr lang="en-US" sz="2133" dirty="0"/>
          </a:p>
          <a:p>
            <a:r>
              <a:rPr lang="es-CL" sz="2133" dirty="0"/>
              <a:t>En el marco del Programa de Cuidadores Domiciliarios, a través de gobiernos provinciales, municipios, universidades u organizaciones de la sociedad civil, se brindan </a:t>
            </a:r>
            <a:r>
              <a:rPr lang="es-CL" sz="2133" b="1" dirty="0"/>
              <a:t>cursos gratuitos de formación y actualización para cuidadores</a:t>
            </a:r>
            <a:r>
              <a:rPr lang="es-CL" sz="2133" dirty="0"/>
              <a:t>. </a:t>
            </a:r>
          </a:p>
          <a:p>
            <a:endParaRPr lang="en-US" sz="2133" dirty="0"/>
          </a:p>
          <a:p>
            <a:r>
              <a:rPr lang="es-CL" sz="2133" dirty="0"/>
              <a:t>Los centros de día deben cumplir con </a:t>
            </a:r>
            <a:r>
              <a:rPr lang="es-CL" sz="2133" b="1" dirty="0"/>
              <a:t>acreditación comercial </a:t>
            </a:r>
            <a:r>
              <a:rPr lang="es-CL" sz="2133" dirty="0"/>
              <a:t>y, al igual que las residencias, contar con </a:t>
            </a:r>
            <a:r>
              <a:rPr lang="es-CL" sz="2133" b="1" dirty="0"/>
              <a:t>acreditación sanitaria </a:t>
            </a:r>
            <a:r>
              <a:rPr lang="es-CL" sz="2133" dirty="0"/>
              <a:t>y cumplir con los requerimientos de la </a:t>
            </a:r>
            <a:r>
              <a:rPr lang="es-CL" sz="2133" b="1" dirty="0"/>
              <a:t>Superintendencia de Servicios de Salud</a:t>
            </a:r>
            <a:r>
              <a:rPr lang="es-CL" sz="2133" dirty="0"/>
              <a:t>. </a:t>
            </a:r>
            <a:endParaRPr lang="en-US" sz="2133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282811" y="742122"/>
            <a:ext cx="8778239" cy="51948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2667" b="1" dirty="0">
                <a:latin typeface="Oxygen" panose="02000503000000000000" pitchFamily="2" charset="0"/>
              </a:rPr>
              <a:t>Argentina: </a:t>
            </a:r>
            <a:r>
              <a:rPr lang="pt-BR" sz="2667" b="1" dirty="0">
                <a:latin typeface="Oxygen" panose="02000503000000000000" pitchFamily="2" charset="0"/>
              </a:rPr>
              <a:t>Programa de </a:t>
            </a:r>
            <a:r>
              <a:rPr lang="pt-BR" sz="2667" b="1" dirty="0" err="1">
                <a:latin typeface="Oxygen" panose="02000503000000000000" pitchFamily="2" charset="0"/>
              </a:rPr>
              <a:t>Asistencia</a:t>
            </a:r>
            <a:r>
              <a:rPr lang="pt-BR" sz="2667" b="1" dirty="0">
                <a:latin typeface="Oxygen" panose="02000503000000000000" pitchFamily="2" charset="0"/>
              </a:rPr>
              <a:t> Médica Integral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773" y="522892"/>
            <a:ext cx="1181944" cy="7387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22351" y="5955189"/>
            <a:ext cx="8364773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333" dirty="0" err="1">
                <a:latin typeface="Oxygen" panose="020B0604020202020204" charset="0"/>
              </a:rPr>
              <a:t>Cafagna</a:t>
            </a:r>
            <a:r>
              <a:rPr lang="en-US" sz="1333" dirty="0">
                <a:latin typeface="Oxygen" panose="020B0604020202020204" charset="0"/>
              </a:rPr>
              <a:t>, G; </a:t>
            </a:r>
            <a:r>
              <a:rPr lang="en-US" sz="1333" dirty="0" err="1">
                <a:latin typeface="Oxygen" panose="020B0604020202020204" charset="0"/>
              </a:rPr>
              <a:t>Aranco</a:t>
            </a:r>
            <a:r>
              <a:rPr lang="en-US" sz="1333" dirty="0">
                <a:latin typeface="Oxygen" panose="020B0604020202020204" charset="0"/>
              </a:rPr>
              <a:t>, N; </a:t>
            </a:r>
            <a:r>
              <a:rPr lang="en-US" sz="1333" dirty="0" err="1">
                <a:latin typeface="Oxygen" panose="020B0604020202020204" charset="0"/>
              </a:rPr>
              <a:t>Ibarrarán</a:t>
            </a:r>
            <a:r>
              <a:rPr lang="en-US" sz="1333" dirty="0">
                <a:latin typeface="Oxygen" panose="020B0604020202020204" charset="0"/>
              </a:rPr>
              <a:t>, P; </a:t>
            </a:r>
            <a:r>
              <a:rPr lang="en-US" sz="1333" dirty="0" err="1">
                <a:latin typeface="Oxygen" panose="020B0604020202020204" charset="0"/>
              </a:rPr>
              <a:t>Oliveri</a:t>
            </a:r>
            <a:r>
              <a:rPr lang="en-US" sz="1333" dirty="0">
                <a:latin typeface="Oxygen" panose="020B0604020202020204" charset="0"/>
              </a:rPr>
              <a:t>, M L; </a:t>
            </a:r>
            <a:r>
              <a:rPr lang="en-US" sz="1333" dirty="0" err="1">
                <a:latin typeface="Oxygen" panose="020B0604020202020204" charset="0"/>
              </a:rPr>
              <a:t>Medellín</a:t>
            </a:r>
            <a:r>
              <a:rPr lang="en-US" sz="1333" dirty="0">
                <a:latin typeface="Oxygen" panose="020B0604020202020204" charset="0"/>
              </a:rPr>
              <a:t>, N; </a:t>
            </a:r>
            <a:r>
              <a:rPr lang="en-US" sz="1333" dirty="0" err="1">
                <a:latin typeface="Oxygen" panose="020B0604020202020204" charset="0"/>
              </a:rPr>
              <a:t>Stampini</a:t>
            </a:r>
            <a:r>
              <a:rPr lang="en-US" sz="1333" dirty="0">
                <a:latin typeface="Oxygen" panose="020B0604020202020204" charset="0"/>
              </a:rPr>
              <a:t>, M. (2019) </a:t>
            </a:r>
            <a:r>
              <a:rPr lang="en-US" sz="1333" dirty="0" err="1">
                <a:latin typeface="Oxygen" panose="020B0604020202020204" charset="0"/>
              </a:rPr>
              <a:t>Envejecer</a:t>
            </a:r>
            <a:r>
              <a:rPr lang="en-US" sz="1333" dirty="0">
                <a:latin typeface="Oxygen" panose="020B0604020202020204" charset="0"/>
              </a:rPr>
              <a:t> con </a:t>
            </a:r>
            <a:r>
              <a:rPr lang="en-US" sz="1333" dirty="0" err="1">
                <a:latin typeface="Oxygen" panose="020B0604020202020204" charset="0"/>
              </a:rPr>
              <a:t>Cuidado</a:t>
            </a:r>
            <a:r>
              <a:rPr lang="en-US" sz="1333" dirty="0">
                <a:latin typeface="Oxygen" panose="020B0604020202020204" charset="0"/>
              </a:rPr>
              <a:t>: </a:t>
            </a:r>
            <a:r>
              <a:rPr lang="es-CL" sz="1333" dirty="0">
                <a:latin typeface="Oxygen" panose="020B0604020202020204" charset="0"/>
              </a:rPr>
              <a:t>Atención a la dependencia en América Latina y el Caribe. Banco Interamericano del Desarrollo</a:t>
            </a:r>
            <a:r>
              <a:rPr lang="es-CL" sz="1333" dirty="0"/>
              <a:t>.</a:t>
            </a:r>
          </a:p>
          <a:p>
            <a:pPr defTabSz="1219170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73744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Chile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Sistema Nacional de </a:t>
            </a:r>
            <a:r>
              <a:rPr lang="en-US" dirty="0" err="1"/>
              <a:t>Apoyo</a:t>
            </a:r>
            <a:r>
              <a:rPr lang="en-US" dirty="0"/>
              <a:t> y </a:t>
            </a:r>
            <a:r>
              <a:rPr lang="en-US" dirty="0" err="1"/>
              <a:t>Cuidado</a:t>
            </a:r>
            <a:endParaRPr lang="es-C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5986409" y="296849"/>
            <a:ext cx="6068601" cy="5689560"/>
          </a:xfrm>
        </p:spPr>
        <p:txBody>
          <a:bodyPr>
            <a:normAutofit fontScale="92500" lnSpcReduction="20000"/>
          </a:bodyPr>
          <a:lstStyle/>
          <a:p>
            <a:r>
              <a:rPr lang="es-CL" sz="2133" dirty="0"/>
              <a:t>Provee </a:t>
            </a:r>
            <a:r>
              <a:rPr lang="es-CL" sz="2133" b="1" dirty="0"/>
              <a:t>servicios de atención a personas en situación de dependencia </a:t>
            </a:r>
            <a:r>
              <a:rPr lang="es-CL" sz="2133" dirty="0"/>
              <a:t>y coordina la </a:t>
            </a:r>
            <a:r>
              <a:rPr lang="es-CL" sz="2133" b="1" dirty="0"/>
              <a:t>oferta</a:t>
            </a:r>
            <a:r>
              <a:rPr lang="es-CL" sz="2133" dirty="0"/>
              <a:t> de servicios existentes en las comunas en las que está presente.</a:t>
            </a:r>
          </a:p>
          <a:p>
            <a:endParaRPr lang="es-CL" sz="2133" dirty="0"/>
          </a:p>
          <a:p>
            <a:r>
              <a:rPr lang="es-CL" sz="2133" b="1" dirty="0" err="1"/>
              <a:t>Eligibilidad</a:t>
            </a:r>
            <a:r>
              <a:rPr lang="es-CL" sz="2133" dirty="0"/>
              <a:t>: edad, nivel de dependencia y nivel de ingresos. </a:t>
            </a:r>
          </a:p>
          <a:p>
            <a:endParaRPr lang="es-CL" sz="2133" dirty="0"/>
          </a:p>
          <a:p>
            <a:r>
              <a:rPr lang="en-US" sz="2133" b="1" dirty="0" err="1"/>
              <a:t>Servicios</a:t>
            </a:r>
            <a:r>
              <a:rPr lang="en-US" sz="2133" b="1" dirty="0"/>
              <a:t> para personas </a:t>
            </a:r>
            <a:r>
              <a:rPr lang="en-US" sz="2133" b="1" dirty="0" err="1"/>
              <a:t>mayores</a:t>
            </a:r>
            <a:r>
              <a:rPr lang="en-US" sz="2133" b="1" dirty="0"/>
              <a:t>:</a:t>
            </a:r>
          </a:p>
          <a:p>
            <a:pPr marL="152396" indent="0">
              <a:buNone/>
            </a:pPr>
            <a:endParaRPr lang="en-US" b="1" dirty="0"/>
          </a:p>
          <a:p>
            <a:pPr lvl="1">
              <a:lnSpc>
                <a:spcPct val="110000"/>
              </a:lnSpc>
            </a:pPr>
            <a:r>
              <a:rPr lang="es-CL" sz="2000" b="1" dirty="0"/>
              <a:t>Asistentes</a:t>
            </a:r>
            <a:r>
              <a:rPr lang="es-CL" sz="2000" dirty="0"/>
              <a:t> personales domiciliarias.</a:t>
            </a:r>
          </a:p>
          <a:p>
            <a:pPr lvl="1">
              <a:lnSpc>
                <a:spcPct val="110000"/>
              </a:lnSpc>
            </a:pPr>
            <a:r>
              <a:rPr lang="es-CL" sz="2000" b="1" dirty="0"/>
              <a:t>Centros</a:t>
            </a:r>
            <a:r>
              <a:rPr lang="es-CL" sz="2000" dirty="0"/>
              <a:t> de día.</a:t>
            </a:r>
          </a:p>
          <a:p>
            <a:pPr lvl="1">
              <a:lnSpc>
                <a:spcPct val="110000"/>
              </a:lnSpc>
            </a:pPr>
            <a:r>
              <a:rPr lang="es-CL" sz="2000" b="1" dirty="0"/>
              <a:t>Residencias</a:t>
            </a:r>
            <a:r>
              <a:rPr lang="es-CL" sz="2000" dirty="0"/>
              <a:t> a largo plazo.</a:t>
            </a:r>
          </a:p>
          <a:p>
            <a:pPr lvl="1">
              <a:lnSpc>
                <a:spcPct val="110000"/>
              </a:lnSpc>
            </a:pPr>
            <a:r>
              <a:rPr lang="es-CL" sz="2000" dirty="0"/>
              <a:t>Servicios </a:t>
            </a:r>
            <a:r>
              <a:rPr lang="es-CL" sz="2000" b="1" dirty="0"/>
              <a:t>profesionales</a:t>
            </a:r>
            <a:r>
              <a:rPr lang="es-CL" sz="2000" dirty="0"/>
              <a:t> (kinesiología, psicología, etc.).</a:t>
            </a:r>
          </a:p>
          <a:p>
            <a:pPr lvl="1">
              <a:lnSpc>
                <a:spcPct val="110000"/>
              </a:lnSpc>
            </a:pPr>
            <a:r>
              <a:rPr lang="es-CL" sz="2000" dirty="0"/>
              <a:t>Transferencia de </a:t>
            </a:r>
            <a:r>
              <a:rPr lang="es-CL" sz="2000" b="1" dirty="0"/>
              <a:t>recursos</a:t>
            </a:r>
            <a:r>
              <a:rPr lang="es-CL" sz="2000" dirty="0"/>
              <a:t> financieros a las comunas participantes, para que se realicen </a:t>
            </a:r>
            <a:r>
              <a:rPr lang="es-CL" sz="2000" b="1" dirty="0"/>
              <a:t>adaptaciones a las viviendas </a:t>
            </a:r>
            <a:r>
              <a:rPr lang="es-CL" sz="2000" dirty="0"/>
              <a:t>de las personas dependientes. </a:t>
            </a:r>
            <a:endParaRPr lang="en-US" sz="2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34" y="1071271"/>
            <a:ext cx="1620533" cy="108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14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648138" y="1627895"/>
            <a:ext cx="11110383" cy="4206367"/>
          </a:xfrm>
        </p:spPr>
        <p:txBody>
          <a:bodyPr>
            <a:normAutofit/>
          </a:bodyPr>
          <a:lstStyle/>
          <a:p>
            <a:pPr>
              <a:buClr>
                <a:srgbClr val="92D050"/>
              </a:buClr>
            </a:pPr>
            <a:r>
              <a:rPr lang="es-CL" sz="2000" dirty="0"/>
              <a:t>El sistema opera en </a:t>
            </a:r>
            <a:r>
              <a:rPr lang="es-CL" sz="2000" b="1" dirty="0"/>
              <a:t>20 de las 346 comunas del país </a:t>
            </a:r>
            <a:r>
              <a:rPr lang="es-CL" sz="2000" dirty="0"/>
              <a:t>y espera ampliarse a todo el territorio nacional de forma progresiva.</a:t>
            </a:r>
          </a:p>
          <a:p>
            <a:pPr>
              <a:buClr>
                <a:srgbClr val="92D050"/>
              </a:buClr>
            </a:pPr>
            <a:endParaRPr lang="es-CL" sz="2000" dirty="0"/>
          </a:p>
          <a:p>
            <a:pPr>
              <a:buClr>
                <a:srgbClr val="92D050"/>
              </a:buClr>
            </a:pPr>
            <a:r>
              <a:rPr lang="es-CL" sz="2000" dirty="0"/>
              <a:t>Se establecen </a:t>
            </a:r>
            <a:r>
              <a:rPr lang="es-CL" sz="2000" b="1" dirty="0"/>
              <a:t>requisitos mínimos de capacidad de gestión </a:t>
            </a:r>
            <a:r>
              <a:rPr lang="es-CL" sz="2000" dirty="0"/>
              <a:t>y de </a:t>
            </a:r>
            <a:r>
              <a:rPr lang="es-CL" sz="2000" b="1" dirty="0"/>
              <a:t>oferta de servicios</a:t>
            </a:r>
            <a:r>
              <a:rPr lang="es-CL" sz="2000" dirty="0"/>
              <a:t> para que las comunas puedan ser elegidas como participantes en el sistema. </a:t>
            </a:r>
          </a:p>
          <a:p>
            <a:pPr>
              <a:buClr>
                <a:srgbClr val="92D050"/>
              </a:buClr>
            </a:pPr>
            <a:endParaRPr lang="es-CL" sz="2000" dirty="0"/>
          </a:p>
          <a:p>
            <a:pPr>
              <a:buClr>
                <a:srgbClr val="92D050"/>
              </a:buClr>
            </a:pPr>
            <a:r>
              <a:rPr lang="es-CL" sz="2000" dirty="0"/>
              <a:t>Se </a:t>
            </a:r>
            <a:r>
              <a:rPr lang="es-CL" sz="2000" b="1" dirty="0"/>
              <a:t>inspeccionan las residencias a largo plazo </a:t>
            </a:r>
            <a:r>
              <a:rPr lang="es-CL" sz="2000" dirty="0"/>
              <a:t>que ya existen, para garantizar que cumplan con estándares mínimos de calidad. </a:t>
            </a:r>
          </a:p>
          <a:p>
            <a:pPr>
              <a:buClr>
                <a:srgbClr val="92D050"/>
              </a:buClr>
            </a:pPr>
            <a:endParaRPr lang="es-CL" sz="2000" dirty="0"/>
          </a:p>
          <a:p>
            <a:pPr>
              <a:buClr>
                <a:srgbClr val="92D050"/>
              </a:buClr>
            </a:pPr>
            <a:r>
              <a:rPr lang="es-CL" sz="2000" dirty="0"/>
              <a:t>Se </a:t>
            </a:r>
            <a:r>
              <a:rPr lang="es-CL" sz="2000" b="1" dirty="0"/>
              <a:t>capacita a las personas cuidadoras </a:t>
            </a:r>
            <a:r>
              <a:rPr lang="es-CL" sz="2000" dirty="0"/>
              <a:t>que proveen servicios de atención a domicilio y que brindan servicios de orientación a familiares. </a:t>
            </a:r>
            <a:endParaRPr lang="en-US" sz="2000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282811" y="742122"/>
            <a:ext cx="8778239" cy="51948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70"/>
            <a:r>
              <a:rPr lang="en-US" sz="2667" b="1" dirty="0">
                <a:latin typeface="Oxygen" panose="02000503000000000000" pitchFamily="2" charset="0"/>
              </a:rPr>
              <a:t>Chile: </a:t>
            </a:r>
            <a:r>
              <a:rPr lang="es-ES" sz="2667" b="1" dirty="0">
                <a:latin typeface="Oxygen" panose="02000503000000000000" pitchFamily="2" charset="0"/>
              </a:rPr>
              <a:t>Sistema Nacional de Apoyo y Cuidado</a:t>
            </a:r>
          </a:p>
          <a:p>
            <a:pPr defTabSz="1219170"/>
            <a:endParaRPr lang="pt-BR" sz="2667" b="1" dirty="0">
              <a:latin typeface="Oxygen" panose="02000503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634" y="392759"/>
            <a:ext cx="1302636" cy="868848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922351" y="5955189"/>
            <a:ext cx="8364773" cy="78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US" sz="1333" dirty="0" err="1">
                <a:latin typeface="Oxygen" panose="020B0604020202020204" charset="0"/>
              </a:rPr>
              <a:t>Cafagna</a:t>
            </a:r>
            <a:r>
              <a:rPr lang="en-US" sz="1333" dirty="0">
                <a:latin typeface="Oxygen" panose="020B0604020202020204" charset="0"/>
              </a:rPr>
              <a:t>, G; </a:t>
            </a:r>
            <a:r>
              <a:rPr lang="en-US" sz="1333" dirty="0" err="1">
                <a:latin typeface="Oxygen" panose="020B0604020202020204" charset="0"/>
              </a:rPr>
              <a:t>Aranco</a:t>
            </a:r>
            <a:r>
              <a:rPr lang="en-US" sz="1333" dirty="0">
                <a:latin typeface="Oxygen" panose="020B0604020202020204" charset="0"/>
              </a:rPr>
              <a:t>, N; </a:t>
            </a:r>
            <a:r>
              <a:rPr lang="en-US" sz="1333" dirty="0" err="1">
                <a:latin typeface="Oxygen" panose="020B0604020202020204" charset="0"/>
              </a:rPr>
              <a:t>Ibarrarán</a:t>
            </a:r>
            <a:r>
              <a:rPr lang="en-US" sz="1333" dirty="0">
                <a:latin typeface="Oxygen" panose="020B0604020202020204" charset="0"/>
              </a:rPr>
              <a:t>, P; </a:t>
            </a:r>
            <a:r>
              <a:rPr lang="en-US" sz="1333" dirty="0" err="1">
                <a:latin typeface="Oxygen" panose="020B0604020202020204" charset="0"/>
              </a:rPr>
              <a:t>Oliveri</a:t>
            </a:r>
            <a:r>
              <a:rPr lang="en-US" sz="1333" dirty="0">
                <a:latin typeface="Oxygen" panose="020B0604020202020204" charset="0"/>
              </a:rPr>
              <a:t>, M L; </a:t>
            </a:r>
            <a:r>
              <a:rPr lang="en-US" sz="1333" dirty="0" err="1">
                <a:latin typeface="Oxygen" panose="020B0604020202020204" charset="0"/>
              </a:rPr>
              <a:t>Medellín</a:t>
            </a:r>
            <a:r>
              <a:rPr lang="en-US" sz="1333" dirty="0">
                <a:latin typeface="Oxygen" panose="020B0604020202020204" charset="0"/>
              </a:rPr>
              <a:t>, N; </a:t>
            </a:r>
            <a:r>
              <a:rPr lang="en-US" sz="1333" dirty="0" err="1">
                <a:latin typeface="Oxygen" panose="020B0604020202020204" charset="0"/>
              </a:rPr>
              <a:t>Stampini</a:t>
            </a:r>
            <a:r>
              <a:rPr lang="en-US" sz="1333" dirty="0">
                <a:latin typeface="Oxygen" panose="020B0604020202020204" charset="0"/>
              </a:rPr>
              <a:t>, M. (2019) </a:t>
            </a:r>
            <a:r>
              <a:rPr lang="en-US" sz="1333" dirty="0" err="1">
                <a:latin typeface="Oxygen" panose="020B0604020202020204" charset="0"/>
              </a:rPr>
              <a:t>Envejecer</a:t>
            </a:r>
            <a:r>
              <a:rPr lang="en-US" sz="1333" dirty="0">
                <a:latin typeface="Oxygen" panose="020B0604020202020204" charset="0"/>
              </a:rPr>
              <a:t> con </a:t>
            </a:r>
            <a:r>
              <a:rPr lang="en-US" sz="1333" dirty="0" err="1">
                <a:latin typeface="Oxygen" panose="020B0604020202020204" charset="0"/>
              </a:rPr>
              <a:t>Cuidado</a:t>
            </a:r>
            <a:r>
              <a:rPr lang="en-US" sz="1333" dirty="0">
                <a:latin typeface="Oxygen" panose="020B0604020202020204" charset="0"/>
              </a:rPr>
              <a:t>: </a:t>
            </a:r>
            <a:r>
              <a:rPr lang="es-CL" sz="1333" dirty="0">
                <a:latin typeface="Oxygen" panose="020B0604020202020204" charset="0"/>
              </a:rPr>
              <a:t>Atención a la dependencia en América Latina y el Caribe. Banco Interamericano del Desarrollo</a:t>
            </a:r>
            <a:r>
              <a:rPr lang="es-CL" sz="1333" dirty="0"/>
              <a:t>.</a:t>
            </a:r>
          </a:p>
          <a:p>
            <a:pPr defTabSz="1219170"/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31556631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15765" y="3069233"/>
            <a:ext cx="9560636" cy="1659143"/>
          </a:xfrm>
        </p:spPr>
        <p:txBody>
          <a:bodyPr>
            <a:normAutofit/>
          </a:bodyPr>
          <a:lstStyle/>
          <a:p>
            <a:r>
              <a:rPr lang="en-US" dirty="0" err="1"/>
              <a:t>Reflexiones</a:t>
            </a:r>
            <a:r>
              <a:rPr lang="en-US" dirty="0"/>
              <a:t> finales y </a:t>
            </a:r>
            <a:r>
              <a:rPr lang="en-US" dirty="0" err="1"/>
              <a:t>desafíos</a:t>
            </a:r>
            <a:r>
              <a:rPr lang="en-US" dirty="0"/>
              <a:t> </a:t>
            </a:r>
            <a:r>
              <a:rPr lang="en-US" dirty="0" err="1"/>
              <a:t>pendientes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3900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FA034-52C5-4E7D-B0E1-974C8D858B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600" y="2424361"/>
            <a:ext cx="11360800" cy="1928847"/>
          </a:xfrm>
        </p:spPr>
        <p:txBody>
          <a:bodyPr>
            <a:normAutofit/>
          </a:bodyPr>
          <a:lstStyle/>
          <a:p>
            <a:r>
              <a:rPr lang="en-US" sz="4800" dirty="0" err="1"/>
              <a:t>Desafíos</a:t>
            </a:r>
            <a:r>
              <a:rPr lang="en-US" sz="4800" dirty="0"/>
              <a:t> de las personas </a:t>
            </a:r>
            <a:r>
              <a:rPr lang="en-US" sz="4800" dirty="0" err="1"/>
              <a:t>cuidadoras</a:t>
            </a:r>
            <a:r>
              <a:rPr lang="en-US" sz="4800" dirty="0"/>
              <a:t>  </a:t>
            </a:r>
            <a:r>
              <a:rPr lang="en-US" sz="4800" dirty="0" err="1"/>
              <a:t>en</a:t>
            </a:r>
            <a:r>
              <a:rPr lang="en-US" sz="4800" dirty="0"/>
              <a:t> </a:t>
            </a:r>
            <a:r>
              <a:rPr lang="en-US" sz="4800" dirty="0" err="1"/>
              <a:t>América</a:t>
            </a:r>
            <a:r>
              <a:rPr lang="en-US" sz="4800" dirty="0"/>
              <a:t> Latina y el Caribe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805A64-FC53-4848-8492-DA924AA19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600" y="4710103"/>
            <a:ext cx="11360800" cy="713791"/>
          </a:xfrm>
        </p:spPr>
        <p:txBody>
          <a:bodyPr>
            <a:normAutofit/>
          </a:bodyPr>
          <a:lstStyle/>
          <a:p>
            <a:pPr algn="ctr"/>
            <a:r>
              <a:rPr lang="en-US" sz="2667" b="1" dirty="0"/>
              <a:t>Claudia Miranda Castillo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1954E7-A650-44C2-B93C-097CA216EF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7625" y="5544884"/>
            <a:ext cx="10490879" cy="979233"/>
          </a:xfrm>
        </p:spPr>
        <p:txBody>
          <a:bodyPr/>
          <a:lstStyle/>
          <a:p>
            <a:r>
              <a:rPr lang="en-US" sz="2133" dirty="0" err="1"/>
              <a:t>Directora</a:t>
            </a:r>
            <a:r>
              <a:rPr lang="en-US" sz="2133" dirty="0"/>
              <a:t>, </a:t>
            </a:r>
            <a:r>
              <a:rPr lang="en-US" sz="2133" dirty="0" err="1"/>
              <a:t>Instituto</a:t>
            </a:r>
            <a:r>
              <a:rPr lang="en-US" sz="2133" dirty="0"/>
              <a:t> </a:t>
            </a:r>
            <a:r>
              <a:rPr lang="en-US" sz="2133" dirty="0" err="1"/>
              <a:t>Milenio</a:t>
            </a:r>
            <a:r>
              <a:rPr lang="en-US" sz="2133" dirty="0"/>
              <a:t> para la </a:t>
            </a:r>
            <a:r>
              <a:rPr lang="en-US" sz="2133" dirty="0" err="1"/>
              <a:t>Investigación</a:t>
            </a:r>
            <a:r>
              <a:rPr lang="en-US" sz="2133" dirty="0"/>
              <a:t> del </a:t>
            </a:r>
            <a:r>
              <a:rPr lang="en-US" sz="2133" dirty="0" err="1"/>
              <a:t>Cuidado</a:t>
            </a:r>
            <a:r>
              <a:rPr lang="en-US" sz="2133" dirty="0"/>
              <a:t>, MICARE</a:t>
            </a:r>
          </a:p>
          <a:p>
            <a:r>
              <a:rPr lang="en-US" sz="1867" dirty="0" err="1"/>
              <a:t>Académica</a:t>
            </a:r>
            <a:r>
              <a:rPr lang="en-US" sz="1867" dirty="0"/>
              <a:t> de la </a:t>
            </a:r>
            <a:r>
              <a:rPr lang="en-US" sz="1867" dirty="0" err="1"/>
              <a:t>Facultad</a:t>
            </a:r>
            <a:r>
              <a:rPr lang="en-US" sz="1867" dirty="0"/>
              <a:t> de </a:t>
            </a:r>
            <a:r>
              <a:rPr lang="en-US" sz="1867" dirty="0" err="1"/>
              <a:t>Enfermería</a:t>
            </a:r>
            <a:r>
              <a:rPr lang="en-US" sz="1867" dirty="0"/>
              <a:t>, Universidad Andrés Bello.</a:t>
            </a:r>
          </a:p>
        </p:txBody>
      </p:sp>
    </p:spTree>
    <p:extLst>
      <p:ext uri="{BB962C8B-B14F-4D97-AF65-F5344CB8AC3E}">
        <p14:creationId xmlns:p14="http://schemas.microsoft.com/office/powerpoint/2010/main" val="19478146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0173" y="593367"/>
            <a:ext cx="10716227" cy="763600"/>
          </a:xfrm>
        </p:spPr>
        <p:txBody>
          <a:bodyPr>
            <a:normAutofit/>
          </a:bodyPr>
          <a:lstStyle/>
          <a:p>
            <a:r>
              <a:rPr lang="es-CL" dirty="0"/>
              <a:t>Reflexiones finales y desafíos pendientes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s-CL" dirty="0"/>
              <a:t>El</a:t>
            </a:r>
            <a:r>
              <a:rPr lang="es-CL" b="1" dirty="0"/>
              <a:t> cuidado informal </a:t>
            </a:r>
            <a:r>
              <a:rPr lang="es-CL" dirty="0"/>
              <a:t>es un fenómeno </a:t>
            </a:r>
            <a:r>
              <a:rPr lang="es-CL" b="1" dirty="0"/>
              <a:t>complejo, multifactorial y que comprende varios actores</a:t>
            </a:r>
            <a:r>
              <a:rPr lang="es-CL" dirty="0"/>
              <a:t>: la persona en situación de dependencia, la persona cuidadora, la comunidad y las instituciones del Estado y privadas.</a:t>
            </a:r>
          </a:p>
          <a:p>
            <a:pPr marL="152396" indent="0">
              <a:buNone/>
            </a:pPr>
            <a:endParaRPr lang="es-CL" dirty="0"/>
          </a:p>
          <a:p>
            <a:r>
              <a:rPr lang="es-CL" dirty="0"/>
              <a:t>El cuidado debe ser concebido como un </a:t>
            </a:r>
            <a:r>
              <a:rPr lang="es-CL" b="1" dirty="0"/>
              <a:t>derecho</a:t>
            </a:r>
            <a:r>
              <a:rPr lang="es-CL" dirty="0"/>
              <a:t> y desde ese punto de vista, debe ser </a:t>
            </a:r>
            <a:r>
              <a:rPr lang="es-CL" b="1" dirty="0"/>
              <a:t>garantizado por el Estado</a:t>
            </a:r>
            <a:r>
              <a:rPr lang="es-CL" dirty="0"/>
              <a:t>.</a:t>
            </a:r>
          </a:p>
          <a:p>
            <a:endParaRPr lang="es-CL" dirty="0"/>
          </a:p>
          <a:p>
            <a:r>
              <a:rPr lang="es-CL" dirty="0"/>
              <a:t>Si bien se asocia el cuidado a la atención y asistencia a personas en situación de dependencia, no debemos olvidar que los cuidados implican también la </a:t>
            </a:r>
            <a:r>
              <a:rPr lang="es-CL" b="1" dirty="0"/>
              <a:t>promoción de la autonomía personal</a:t>
            </a:r>
            <a:r>
              <a:rPr lang="es-C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47164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0907" y="323467"/>
            <a:ext cx="10716227" cy="763600"/>
          </a:xfrm>
        </p:spPr>
        <p:txBody>
          <a:bodyPr>
            <a:normAutofit/>
          </a:bodyPr>
          <a:lstStyle/>
          <a:p>
            <a:r>
              <a:rPr lang="es-CL" dirty="0"/>
              <a:t>Reflexiones finales y desafíos pendientes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666751" y="1273185"/>
            <a:ext cx="11110383" cy="49903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/>
              <a:t>Se requiere que todos los países de Latinoamérica y el Caribe desarrollen una </a:t>
            </a:r>
            <a:r>
              <a:rPr lang="es-CL" b="1" dirty="0"/>
              <a:t>política pública integral </a:t>
            </a:r>
            <a:r>
              <a:rPr lang="es-CL" dirty="0"/>
              <a:t>(sistema de cuidados) que aborde el fenómeno del cuidado informal desde una </a:t>
            </a:r>
            <a:r>
              <a:rPr lang="es-CL" b="1" dirty="0"/>
              <a:t>perspectiva intersectorial </a:t>
            </a:r>
            <a:r>
              <a:rPr lang="es-CL" dirty="0"/>
              <a:t>que podría incluir medidas destinadas a: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Contar con un </a:t>
            </a:r>
            <a:r>
              <a:rPr lang="es-CL" b="1" dirty="0"/>
              <a:t>registro nacional y caracterización </a:t>
            </a:r>
            <a:r>
              <a:rPr lang="es-CL" dirty="0"/>
              <a:t>de quienes cuidan</a:t>
            </a:r>
          </a:p>
          <a:p>
            <a:r>
              <a:rPr lang="es-CL" dirty="0"/>
              <a:t>Aumentar la </a:t>
            </a:r>
            <a:r>
              <a:rPr lang="es-CL" b="1" dirty="0"/>
              <a:t>participación laboral</a:t>
            </a:r>
            <a:r>
              <a:rPr lang="es-CL" dirty="0"/>
              <a:t> de las cuidadoras (trabajo con horario flexible, desde el hogar, etc.)</a:t>
            </a:r>
          </a:p>
          <a:p>
            <a:r>
              <a:rPr lang="es-CL" b="1" dirty="0"/>
              <a:t>Beneficios</a:t>
            </a:r>
            <a:r>
              <a:rPr lang="es-CL" dirty="0"/>
              <a:t> sociales y sistema previsional</a:t>
            </a:r>
          </a:p>
          <a:p>
            <a:r>
              <a:rPr lang="es-CL" dirty="0"/>
              <a:t>Acceso a </a:t>
            </a:r>
            <a:r>
              <a:rPr lang="es-CL" b="1" dirty="0"/>
              <a:t>atención oportuna de salud </a:t>
            </a:r>
            <a:r>
              <a:rPr lang="es-CL" dirty="0"/>
              <a:t>física y mental</a:t>
            </a:r>
          </a:p>
          <a:p>
            <a:r>
              <a:rPr lang="es-CL" dirty="0"/>
              <a:t>Atención </a:t>
            </a:r>
            <a:r>
              <a:rPr lang="es-CL" b="1" dirty="0"/>
              <a:t>domiciliaria</a:t>
            </a:r>
            <a:r>
              <a:rPr lang="es-CL" dirty="0"/>
              <a:t>, tiempo de </a:t>
            </a:r>
            <a:r>
              <a:rPr lang="es-CL" b="1" dirty="0"/>
              <a:t>respiro</a:t>
            </a:r>
            <a:r>
              <a:rPr lang="es-CL" dirty="0"/>
              <a:t>.</a:t>
            </a:r>
          </a:p>
          <a:p>
            <a:r>
              <a:rPr lang="es-CL" b="1" dirty="0"/>
              <a:t>Capacitación</a:t>
            </a:r>
          </a:p>
          <a:p>
            <a:r>
              <a:rPr lang="es-CL" dirty="0"/>
              <a:t>Servicios de </a:t>
            </a:r>
            <a:r>
              <a:rPr lang="es-CL" b="1" dirty="0"/>
              <a:t>Cuidado a Largo Plazo </a:t>
            </a:r>
            <a:r>
              <a:rPr lang="es-CL" dirty="0"/>
              <a:t>(residencias de larga estadía, etc.)</a:t>
            </a:r>
          </a:p>
          <a:p>
            <a:pPr marL="152396" indent="0">
              <a:buNone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48812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0173" y="593367"/>
            <a:ext cx="10716227" cy="763600"/>
          </a:xfrm>
        </p:spPr>
        <p:txBody>
          <a:bodyPr>
            <a:normAutofit/>
          </a:bodyPr>
          <a:lstStyle/>
          <a:p>
            <a:r>
              <a:rPr lang="es-CL" dirty="0"/>
              <a:t>Reflexiones finales y desafíos pendientes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666751" y="1758999"/>
            <a:ext cx="11110383" cy="4457652"/>
          </a:xfrm>
        </p:spPr>
        <p:txBody>
          <a:bodyPr>
            <a:normAutofit/>
          </a:bodyPr>
          <a:lstStyle/>
          <a:p>
            <a:r>
              <a:rPr lang="es-CL" dirty="0"/>
              <a:t>En los países de Latinoamérica y el Caribe en que existe una política pública de cuidados, el desafío es aumentar la cobertura y que ésta tenga la flexibilidad/capacidad de adaptación necesaria para responder a necesidades reales de la comunidad.</a:t>
            </a:r>
          </a:p>
          <a:p>
            <a:endParaRPr lang="es-CL" dirty="0"/>
          </a:p>
          <a:p>
            <a:r>
              <a:rPr lang="es-CL" dirty="0"/>
              <a:t>En términos de investigación, es necesario generar evidencia científica de calidad que alimente a las políticas públicas respecto del cuidado.</a:t>
            </a:r>
          </a:p>
        </p:txBody>
      </p:sp>
    </p:spTree>
    <p:extLst>
      <p:ext uri="{BB962C8B-B14F-4D97-AF65-F5344CB8AC3E}">
        <p14:creationId xmlns:p14="http://schemas.microsoft.com/office/powerpoint/2010/main" val="42581505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14AEAB58-0EBB-46A4-8C3F-F165F7DBD3C1}"/>
              </a:ext>
            </a:extLst>
          </p:cNvPr>
          <p:cNvSpPr/>
          <p:nvPr/>
        </p:nvSpPr>
        <p:spPr>
          <a:xfrm>
            <a:off x="1797728" y="4630207"/>
            <a:ext cx="901240" cy="865813"/>
          </a:xfrm>
          <a:prstGeom prst="ellipse">
            <a:avLst/>
          </a:prstGeom>
          <a:solidFill>
            <a:srgbClr val="FEB8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" name="Google Shape;72;p14"/>
          <p:cNvSpPr txBox="1">
            <a:spLocks noGrp="1"/>
          </p:cNvSpPr>
          <p:nvPr>
            <p:ph type="ctrTitle"/>
          </p:nvPr>
        </p:nvSpPr>
        <p:spPr>
          <a:xfrm>
            <a:off x="415600" y="2573670"/>
            <a:ext cx="11360800" cy="171066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/>
          <a:p>
            <a:r>
              <a:rPr lang="es-CL" sz="4800" dirty="0"/>
              <a:t>Instituto Milenio </a:t>
            </a:r>
            <a:br>
              <a:rPr lang="es-CL" sz="4800" dirty="0"/>
            </a:br>
            <a:r>
              <a:rPr lang="es-CL" sz="4800" dirty="0"/>
              <a:t>para la Investigación del Cuidado</a:t>
            </a:r>
            <a:endParaRPr sz="4800" dirty="0"/>
          </a:p>
        </p:txBody>
      </p:sp>
      <p:sp>
        <p:nvSpPr>
          <p:cNvPr id="73" name="Google Shape;73;p14"/>
          <p:cNvSpPr txBox="1">
            <a:spLocks noGrp="1"/>
          </p:cNvSpPr>
          <p:nvPr>
            <p:ph type="subTitle" idx="1"/>
          </p:nvPr>
        </p:nvSpPr>
        <p:spPr>
          <a:xfrm>
            <a:off x="2698969" y="4785097"/>
            <a:ext cx="8543465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 fontScale="55000" lnSpcReduction="20000"/>
          </a:bodyPr>
          <a:lstStyle/>
          <a:p>
            <a:pPr marL="0" indent="0"/>
            <a:r>
              <a:rPr lang="es-CL" dirty="0"/>
              <a:t>Centro de Investigación de Excelencia financiado durante 10 años por la Agencia Nacional de Investigación y Desarrollo de Chile (ANID).</a:t>
            </a:r>
          </a:p>
        </p:txBody>
      </p:sp>
    </p:spTree>
    <p:extLst>
      <p:ext uri="{BB962C8B-B14F-4D97-AF65-F5344CB8AC3E}">
        <p14:creationId xmlns:p14="http://schemas.microsoft.com/office/powerpoint/2010/main" val="1573499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77AFFD2-DDF3-4E62-B4E7-C9025B2991EE}"/>
              </a:ext>
            </a:extLst>
          </p:cNvPr>
          <p:cNvSpPr/>
          <p:nvPr/>
        </p:nvSpPr>
        <p:spPr>
          <a:xfrm>
            <a:off x="415601" y="528918"/>
            <a:ext cx="1279287" cy="1228999"/>
          </a:xfrm>
          <a:prstGeom prst="ellipse">
            <a:avLst/>
          </a:prstGeom>
          <a:solidFill>
            <a:srgbClr val="FE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670783" y="670685"/>
            <a:ext cx="7998400" cy="80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lnSpcReduction="10000"/>
          </a:bodyPr>
          <a:lstStyle/>
          <a:p>
            <a:pPr marL="0" indent="0"/>
            <a:r>
              <a:rPr lang="es-CL" sz="3733" b="1" dirty="0">
                <a:solidFill>
                  <a:schemeClr val="tx1"/>
                </a:solidFill>
              </a:rPr>
              <a:t>Objetivo principal</a:t>
            </a:r>
            <a:endParaRPr sz="3733" b="1" dirty="0">
              <a:solidFill>
                <a:schemeClr val="tx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FE89D90-CA45-4C35-A14B-07416D633E34}"/>
              </a:ext>
            </a:extLst>
          </p:cNvPr>
          <p:cNvSpPr txBox="1">
            <a:spLocks/>
          </p:cNvSpPr>
          <p:nvPr/>
        </p:nvSpPr>
        <p:spPr>
          <a:xfrm>
            <a:off x="415600" y="1757917"/>
            <a:ext cx="11360800" cy="3625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Oxygen"/>
              <a:buNone/>
              <a:defRPr sz="1800" b="0" i="0" u="none" strike="noStrike" cap="none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○"/>
              <a:defRPr sz="1400" b="0" i="0" u="none" strike="noStrike" cap="none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■"/>
              <a:defRPr sz="1400" b="0" i="0" u="none" strike="noStrike" cap="none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●"/>
              <a:defRPr sz="1400" b="0" i="0" u="none" strike="noStrike" cap="none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○"/>
              <a:defRPr sz="1400" b="0" i="0" u="none" strike="noStrike" cap="none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■"/>
              <a:defRPr sz="1400" b="0" i="0" u="none" strike="noStrike" cap="none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●"/>
              <a:defRPr sz="1400" b="0" i="0" u="none" strike="noStrike" cap="none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○"/>
              <a:defRPr sz="1400" b="0" i="0" u="none" strike="noStrike" cap="none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Oxygen"/>
              <a:buChar char="■"/>
              <a:defRPr sz="1400" b="0" i="0" u="none" strike="noStrike" cap="none">
                <a:solidFill>
                  <a:srgbClr val="434343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pPr marL="152396" indent="0" algn="ctr" defTabSz="1219170"/>
            <a:r>
              <a:rPr lang="en-US" sz="2667" dirty="0" err="1">
                <a:solidFill>
                  <a:srgbClr val="000000"/>
                </a:solidFill>
              </a:rPr>
              <a:t>Generar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b="1" dirty="0" err="1">
                <a:solidFill>
                  <a:srgbClr val="000000"/>
                </a:solidFill>
              </a:rPr>
              <a:t>conocimiento</a:t>
            </a:r>
            <a:r>
              <a:rPr lang="en-US" sz="2667" b="1" dirty="0">
                <a:solidFill>
                  <a:srgbClr val="000000"/>
                </a:solidFill>
              </a:rPr>
              <a:t> </a:t>
            </a:r>
            <a:r>
              <a:rPr lang="en-US" sz="2667" b="1" dirty="0" err="1">
                <a:solidFill>
                  <a:srgbClr val="000000"/>
                </a:solidFill>
              </a:rPr>
              <a:t>científico</a:t>
            </a:r>
            <a:r>
              <a:rPr lang="en-US" sz="2667" b="1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sobre</a:t>
            </a:r>
            <a:r>
              <a:rPr lang="en-US" sz="2667" dirty="0">
                <a:solidFill>
                  <a:srgbClr val="000000"/>
                </a:solidFill>
              </a:rPr>
              <a:t> el </a:t>
            </a:r>
            <a:r>
              <a:rPr lang="en-US" sz="2667" dirty="0" err="1">
                <a:solidFill>
                  <a:srgbClr val="000000"/>
                </a:solidFill>
              </a:rPr>
              <a:t>cuidado</a:t>
            </a:r>
            <a:r>
              <a:rPr lang="en-US" sz="2667" dirty="0">
                <a:solidFill>
                  <a:srgbClr val="000000"/>
                </a:solidFill>
              </a:rPr>
              <a:t> formal e informal </a:t>
            </a:r>
          </a:p>
          <a:p>
            <a:pPr marL="152396" indent="0" algn="ctr" defTabSz="1219170"/>
            <a:r>
              <a:rPr lang="en-US" sz="2667" dirty="0">
                <a:solidFill>
                  <a:srgbClr val="000000"/>
                </a:solidFill>
              </a:rPr>
              <a:t>de personas </a:t>
            </a:r>
            <a:r>
              <a:rPr lang="en-US" sz="2667" dirty="0" err="1">
                <a:solidFill>
                  <a:srgbClr val="000000"/>
                </a:solidFill>
              </a:rPr>
              <a:t>mayores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en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situación</a:t>
            </a:r>
            <a:r>
              <a:rPr lang="en-US" sz="2667" dirty="0">
                <a:solidFill>
                  <a:srgbClr val="000000"/>
                </a:solidFill>
              </a:rPr>
              <a:t> de </a:t>
            </a:r>
            <a:r>
              <a:rPr lang="en-US" sz="2667" dirty="0" err="1">
                <a:solidFill>
                  <a:srgbClr val="000000"/>
                </a:solidFill>
              </a:rPr>
              <a:t>dependencia</a:t>
            </a:r>
            <a:r>
              <a:rPr lang="en-US" sz="2667" dirty="0">
                <a:solidFill>
                  <a:srgbClr val="000000"/>
                </a:solidFill>
              </a:rPr>
              <a:t> y personas con </a:t>
            </a:r>
            <a:r>
              <a:rPr lang="en-US" sz="2667" dirty="0" err="1">
                <a:solidFill>
                  <a:srgbClr val="000000"/>
                </a:solidFill>
              </a:rPr>
              <a:t>discapacidad</a:t>
            </a:r>
            <a:r>
              <a:rPr lang="en-US" sz="2667" dirty="0">
                <a:solidFill>
                  <a:srgbClr val="000000"/>
                </a:solidFill>
              </a:rPr>
              <a:t> intellectual y del </a:t>
            </a:r>
            <a:r>
              <a:rPr lang="en-US" sz="2667" dirty="0" err="1">
                <a:solidFill>
                  <a:srgbClr val="000000"/>
                </a:solidFill>
              </a:rPr>
              <a:t>desarrollo</a:t>
            </a:r>
            <a:r>
              <a:rPr lang="en-US" sz="2667" dirty="0">
                <a:solidFill>
                  <a:srgbClr val="000000"/>
                </a:solidFill>
              </a:rPr>
              <a:t>, a </a:t>
            </a:r>
            <a:r>
              <a:rPr lang="en-US" sz="2667" dirty="0" err="1">
                <a:solidFill>
                  <a:srgbClr val="000000"/>
                </a:solidFill>
              </a:rPr>
              <a:t>través</a:t>
            </a:r>
            <a:r>
              <a:rPr lang="en-US" sz="2667" dirty="0">
                <a:solidFill>
                  <a:srgbClr val="000000"/>
                </a:solidFill>
              </a:rPr>
              <a:t> de la </a:t>
            </a:r>
            <a:r>
              <a:rPr lang="en-US" sz="2667" dirty="0" err="1">
                <a:solidFill>
                  <a:srgbClr val="000000"/>
                </a:solidFill>
              </a:rPr>
              <a:t>caracterización</a:t>
            </a:r>
            <a:r>
              <a:rPr lang="en-US" sz="2667" dirty="0">
                <a:solidFill>
                  <a:srgbClr val="000000"/>
                </a:solidFill>
              </a:rPr>
              <a:t> del </a:t>
            </a:r>
            <a:r>
              <a:rPr lang="en-US" sz="2667" dirty="0" err="1">
                <a:solidFill>
                  <a:srgbClr val="000000"/>
                </a:solidFill>
              </a:rPr>
              <a:t>cuidado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desde</a:t>
            </a:r>
            <a:r>
              <a:rPr lang="en-US" sz="2667" dirty="0">
                <a:solidFill>
                  <a:srgbClr val="000000"/>
                </a:solidFill>
              </a:rPr>
              <a:t> una </a:t>
            </a:r>
            <a:r>
              <a:rPr lang="en-US" sz="2667" dirty="0" err="1">
                <a:solidFill>
                  <a:srgbClr val="000000"/>
                </a:solidFill>
              </a:rPr>
              <a:t>perspectiva</a:t>
            </a:r>
            <a:r>
              <a:rPr lang="en-US" sz="2667" dirty="0">
                <a:solidFill>
                  <a:srgbClr val="000000"/>
                </a:solidFill>
              </a:rPr>
              <a:t> integral y del </a:t>
            </a:r>
            <a:r>
              <a:rPr lang="en-US" sz="2667" dirty="0" err="1">
                <a:solidFill>
                  <a:srgbClr val="000000"/>
                </a:solidFill>
              </a:rPr>
              <a:t>desarrollo</a:t>
            </a:r>
            <a:r>
              <a:rPr lang="en-US" sz="2667" dirty="0">
                <a:solidFill>
                  <a:srgbClr val="000000"/>
                </a:solidFill>
              </a:rPr>
              <a:t> de </a:t>
            </a:r>
            <a:r>
              <a:rPr lang="en-US" sz="2667" dirty="0" err="1">
                <a:solidFill>
                  <a:srgbClr val="000000"/>
                </a:solidFill>
              </a:rPr>
              <a:t>intervenciones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adecuadas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basadas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en</a:t>
            </a:r>
            <a:r>
              <a:rPr lang="en-US" sz="2667" dirty="0">
                <a:solidFill>
                  <a:srgbClr val="000000"/>
                </a:solidFill>
              </a:rPr>
              <a:t> </a:t>
            </a:r>
            <a:r>
              <a:rPr lang="en-US" sz="2667" dirty="0" err="1">
                <a:solidFill>
                  <a:srgbClr val="000000"/>
                </a:solidFill>
              </a:rPr>
              <a:t>evidencia</a:t>
            </a:r>
            <a:r>
              <a:rPr lang="en-US" sz="2667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51600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777AFFD2-DDF3-4E62-B4E7-C9025B2991EE}"/>
              </a:ext>
            </a:extLst>
          </p:cNvPr>
          <p:cNvSpPr/>
          <p:nvPr/>
        </p:nvSpPr>
        <p:spPr>
          <a:xfrm>
            <a:off x="415601" y="528918"/>
            <a:ext cx="1279287" cy="1228999"/>
          </a:xfrm>
          <a:prstGeom prst="ellipse">
            <a:avLst/>
          </a:prstGeom>
          <a:solidFill>
            <a:srgbClr val="FEB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670783" y="670685"/>
            <a:ext cx="7998400" cy="806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 lnSpcReduction="10000"/>
          </a:bodyPr>
          <a:lstStyle/>
          <a:p>
            <a:pPr marL="0" indent="0"/>
            <a:r>
              <a:rPr lang="es-CL" sz="3733" b="1" dirty="0">
                <a:solidFill>
                  <a:schemeClr val="tx1"/>
                </a:solidFill>
              </a:rPr>
              <a:t>Líneas de investigación</a:t>
            </a:r>
            <a:endParaRPr sz="3733" b="1" dirty="0">
              <a:solidFill>
                <a:schemeClr val="tx1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A785ADB-88D8-4237-9D6A-C4060BD3642A}"/>
              </a:ext>
            </a:extLst>
          </p:cNvPr>
          <p:cNvGraphicFramePr/>
          <p:nvPr/>
        </p:nvGraphicFramePr>
        <p:xfrm>
          <a:off x="897797" y="1310470"/>
          <a:ext cx="10684603" cy="3576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6AF7F8F9-6E24-4DD3-A215-C2A3859770E0}"/>
              </a:ext>
            </a:extLst>
          </p:cNvPr>
          <p:cNvGrpSpPr/>
          <p:nvPr/>
        </p:nvGrpSpPr>
        <p:grpSpPr>
          <a:xfrm>
            <a:off x="1694887" y="5056307"/>
            <a:ext cx="8569076" cy="727804"/>
            <a:chOff x="74424" y="87400"/>
            <a:chExt cx="3466222" cy="1521716"/>
          </a:xfrm>
        </p:grpSpPr>
        <p:sp>
          <p:nvSpPr>
            <p:cNvPr id="8" name="Hexagon 7">
              <a:extLst>
                <a:ext uri="{FF2B5EF4-FFF2-40B4-BE49-F238E27FC236}">
                  <a16:creationId xmlns:a16="http://schemas.microsoft.com/office/drawing/2014/main" id="{A8F970E0-1FA2-48B3-A78A-0B0578472CFF}"/>
                </a:ext>
              </a:extLst>
            </p:cNvPr>
            <p:cNvSpPr/>
            <p:nvPr/>
          </p:nvSpPr>
          <p:spPr>
            <a:xfrm>
              <a:off x="74424" y="87400"/>
              <a:ext cx="3466222" cy="1521716"/>
            </a:xfrm>
            <a:prstGeom prst="hexagon">
              <a:avLst>
                <a:gd name="adj" fmla="val 28570"/>
                <a:gd name="vf" fmla="val 115470"/>
              </a:avLst>
            </a:prstGeom>
            <a:ln>
              <a:solidFill>
                <a:srgbClr val="FEB817"/>
              </a:solidFill>
            </a:ln>
          </p:spPr>
          <p:style>
            <a:lnRef idx="3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Hexagon 4">
              <a:extLst>
                <a:ext uri="{FF2B5EF4-FFF2-40B4-BE49-F238E27FC236}">
                  <a16:creationId xmlns:a16="http://schemas.microsoft.com/office/drawing/2014/main" id="{8CD5CAD0-16EB-4AAC-90F0-DAB22A6E8BCA}"/>
                </a:ext>
              </a:extLst>
            </p:cNvPr>
            <p:cNvSpPr txBox="1"/>
            <p:nvPr/>
          </p:nvSpPr>
          <p:spPr>
            <a:xfrm>
              <a:off x="508194" y="277831"/>
              <a:ext cx="2598682" cy="114085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7093" tIns="27093" rIns="27093" bIns="27093" numCol="1" spcCol="1270" anchor="ctr" anchorCtr="0">
              <a:noAutofit/>
            </a:bodyPr>
            <a:lstStyle/>
            <a:p>
              <a:pPr algn="ctr" defTabSz="94824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L" sz="2133" kern="1200" dirty="0">
                  <a:solidFill>
                    <a:srgbClr val="000000">
                      <a:lumMod val="85000"/>
                      <a:lumOff val="15000"/>
                    </a:srgbClr>
                  </a:solidFill>
                  <a:latin typeface="Oxygen" panose="02000503000000000000" pitchFamily="2" charset="0"/>
                </a:rPr>
                <a:t>4. Tecnología y cuidado </a:t>
              </a:r>
              <a:endParaRPr lang="en-US" sz="2133" kern="1200" dirty="0">
                <a:solidFill>
                  <a:srgbClr val="000000">
                    <a:lumMod val="85000"/>
                    <a:lumOff val="15000"/>
                  </a:srgbClr>
                </a:solidFill>
                <a:latin typeface="Oxygen" panose="02000503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41615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sz="quarter" idx="15"/>
          </p:nvPr>
        </p:nvSpPr>
        <p:spPr>
          <a:xfrm>
            <a:off x="565975" y="2530475"/>
            <a:ext cx="4212167" cy="2250909"/>
          </a:xfrm>
        </p:spPr>
        <p:txBody>
          <a:bodyPr>
            <a:normAutofit lnSpcReduction="10000"/>
          </a:bodyPr>
          <a:lstStyle/>
          <a:p>
            <a:r>
              <a:rPr lang="es-CL" sz="2800" b="1" dirty="0"/>
              <a:t>¡Sigamos en contacto!</a:t>
            </a:r>
          </a:p>
          <a:p>
            <a:endParaRPr lang="es-CL" dirty="0"/>
          </a:p>
          <a:p>
            <a:r>
              <a:rPr lang="es-CL" dirty="0"/>
              <a:t>Claudia Miranda</a:t>
            </a:r>
          </a:p>
          <a:p>
            <a:r>
              <a:rPr lang="es-CL" sz="2000" dirty="0"/>
              <a:t>Directora MICARE</a:t>
            </a:r>
          </a:p>
          <a:p>
            <a:r>
              <a:rPr lang="es-CL" sz="2000" dirty="0">
                <a:solidFill>
                  <a:srgbClr val="7C73F5"/>
                </a:solidFill>
              </a:rPr>
              <a:t>claudia.miranda@micare.cl</a:t>
            </a:r>
          </a:p>
        </p:txBody>
      </p:sp>
      <p:pic>
        <p:nvPicPr>
          <p:cNvPr id="4" name="Marcador de posición de imagen 3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" t="9751" r="-182" b="22855"/>
          <a:stretch/>
        </p:blipFill>
        <p:spPr>
          <a:xfrm>
            <a:off x="6909909" y="1433408"/>
            <a:ext cx="3999280" cy="4041929"/>
          </a:xfrm>
        </p:spPr>
      </p:pic>
    </p:spTree>
    <p:extLst>
      <p:ext uri="{BB962C8B-B14F-4D97-AF65-F5344CB8AC3E}">
        <p14:creationId xmlns:p14="http://schemas.microsoft.com/office/powerpoint/2010/main" val="3830019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0315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5"/>
          <p:cNvGrpSpPr/>
          <p:nvPr/>
        </p:nvGrpSpPr>
        <p:grpSpPr>
          <a:xfrm>
            <a:off x="5046524" y="2857100"/>
            <a:ext cx="6184539" cy="1351639"/>
            <a:chOff x="4060839" y="3224236"/>
            <a:chExt cx="5677014" cy="1351639"/>
          </a:xfrm>
        </p:grpSpPr>
        <p:sp>
          <p:nvSpPr>
            <p:cNvPr id="177" name="Google Shape;177;p25"/>
            <p:cNvSpPr txBox="1"/>
            <p:nvPr/>
          </p:nvSpPr>
          <p:spPr>
            <a:xfrm>
              <a:off x="4060839" y="3224236"/>
              <a:ext cx="4586400" cy="59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0625" rIns="0" bIns="0" anchor="ctr" anchorCtr="0">
              <a:spAutoFit/>
            </a:bodyPr>
            <a:lstStyle/>
            <a:p>
              <a:pPr marL="12700" marR="0" lvl="0" indent="0" algn="l" rtl="0">
                <a:lnSpc>
                  <a:spcPct val="5538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4E70"/>
                </a:buClr>
                <a:buSzPts val="6500"/>
                <a:buFont typeface="Arial"/>
                <a:buNone/>
              </a:pPr>
              <a:r>
                <a:rPr lang="en-GB" sz="6500">
                  <a:solidFill>
                    <a:srgbClr val="004E70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Preguntas</a:t>
              </a:r>
              <a:endParaRPr sz="6500" b="1">
                <a:solidFill>
                  <a:srgbClr val="004E7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8" name="Google Shape;178;p25"/>
            <p:cNvSpPr txBox="1"/>
            <p:nvPr/>
          </p:nvSpPr>
          <p:spPr>
            <a:xfrm>
              <a:off x="4438649" y="3980675"/>
              <a:ext cx="4976700" cy="59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0625" rIns="0" bIns="0" anchor="ctr" anchorCtr="0">
              <a:spAutoFit/>
            </a:bodyPr>
            <a:lstStyle/>
            <a:p>
              <a:pPr marL="12700" marR="0" lvl="0" indent="0" algn="l" rtl="0">
                <a:lnSpc>
                  <a:spcPct val="55384"/>
                </a:lnSpc>
                <a:spcBef>
                  <a:spcPts val="0"/>
                </a:spcBef>
                <a:spcAft>
                  <a:spcPts val="0"/>
                </a:spcAft>
                <a:buClr>
                  <a:srgbClr val="ED6A1C"/>
                </a:buClr>
                <a:buSzPts val="6500"/>
                <a:buFont typeface="Arial"/>
                <a:buNone/>
              </a:pPr>
              <a:r>
                <a:rPr lang="en-GB" sz="6500" b="1">
                  <a:solidFill>
                    <a:srgbClr val="ED6A1C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Respuestas</a:t>
              </a:r>
              <a:endParaRPr sz="6500" b="1">
                <a:solidFill>
                  <a:srgbClr val="004E7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79" name="Google Shape;179;p25"/>
            <p:cNvSpPr txBox="1"/>
            <p:nvPr/>
          </p:nvSpPr>
          <p:spPr>
            <a:xfrm>
              <a:off x="8401053" y="3239618"/>
              <a:ext cx="1336800" cy="54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0625" rIns="0" bIns="0" anchor="ctr" anchorCtr="0">
              <a:spAutoFit/>
            </a:bodyPr>
            <a:lstStyle/>
            <a:p>
              <a:pPr marL="12700" marR="0" lvl="0" indent="0" algn="l" rtl="0">
                <a:lnSpc>
                  <a:spcPct val="65454"/>
                </a:lnSpc>
                <a:spcBef>
                  <a:spcPts val="0"/>
                </a:spcBef>
                <a:spcAft>
                  <a:spcPts val="0"/>
                </a:spcAft>
                <a:buClr>
                  <a:srgbClr val="09B1BC"/>
                </a:buClr>
                <a:buSzPts val="5500"/>
                <a:buFont typeface="Arial"/>
                <a:buNone/>
              </a:pPr>
              <a:r>
                <a:rPr lang="en-GB" sz="5000">
                  <a:solidFill>
                    <a:srgbClr val="09B1BC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y</a:t>
              </a:r>
              <a:endParaRPr sz="5000" b="1">
                <a:solidFill>
                  <a:srgbClr val="09B1BC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80" name="Google Shape;180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60765" y="2129175"/>
            <a:ext cx="2871587" cy="2569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9306" y="1868114"/>
            <a:ext cx="7404214" cy="4164871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6"/>
          <p:cNvSpPr txBox="1"/>
          <p:nvPr/>
        </p:nvSpPr>
        <p:spPr>
          <a:xfrm>
            <a:off x="122445" y="304514"/>
            <a:ext cx="99219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b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EFD2"/>
              </a:buClr>
              <a:buSzPts val="3600"/>
              <a:buFont typeface="Montserrat"/>
              <a:buNone/>
            </a:pPr>
            <a:r>
              <a:rPr lang="en-GB" sz="3600" b="1">
                <a:solidFill>
                  <a:srgbClr val="D9EFD2"/>
                </a:solidFill>
                <a:latin typeface="Montserrat"/>
                <a:ea typeface="Montserrat"/>
                <a:cs typeface="Montserrat"/>
                <a:sym typeface="Montserrat"/>
              </a:rPr>
              <a:t>Panorama de Envejecimiento </a:t>
            </a:r>
            <a:endParaRPr/>
          </a:p>
        </p:txBody>
      </p:sp>
      <p:sp>
        <p:nvSpPr>
          <p:cNvPr id="188" name="Google Shape;188;p26"/>
          <p:cNvSpPr txBox="1"/>
          <p:nvPr/>
        </p:nvSpPr>
        <p:spPr>
          <a:xfrm>
            <a:off x="6344239" y="5637728"/>
            <a:ext cx="57828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1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https://www.iadb.org/panorama-of-aging</a:t>
            </a:r>
            <a:endParaRPr/>
          </a:p>
        </p:txBody>
      </p:sp>
      <p:sp>
        <p:nvSpPr>
          <p:cNvPr id="189" name="Google Shape;189;p26"/>
          <p:cNvSpPr/>
          <p:nvPr/>
        </p:nvSpPr>
        <p:spPr>
          <a:xfrm>
            <a:off x="6004875" y="1514149"/>
            <a:ext cx="1766100" cy="462900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lang="en-GB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Publicaciones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p26"/>
          <p:cNvSpPr/>
          <p:nvPr/>
        </p:nvSpPr>
        <p:spPr>
          <a:xfrm>
            <a:off x="9816028" y="4805527"/>
            <a:ext cx="1766100" cy="4629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lang="en-GB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Indicadores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26"/>
          <p:cNvSpPr/>
          <p:nvPr/>
        </p:nvSpPr>
        <p:spPr>
          <a:xfrm>
            <a:off x="4395903" y="4520423"/>
            <a:ext cx="2033700" cy="462900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lang="en-GB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Casos de estudio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26"/>
          <p:cNvSpPr/>
          <p:nvPr/>
        </p:nvSpPr>
        <p:spPr>
          <a:xfrm>
            <a:off x="6388807" y="5089323"/>
            <a:ext cx="1691400" cy="462900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"/>
              <a:buNone/>
            </a:pPr>
            <a:r>
              <a:rPr lang="en-GB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Calculadora</a:t>
            </a:r>
            <a:endParaRPr sz="15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9306" y="1892244"/>
            <a:ext cx="1048205" cy="135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6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14051" y="1663378"/>
            <a:ext cx="2203952" cy="66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 txBox="1"/>
          <p:nvPr/>
        </p:nvSpPr>
        <p:spPr>
          <a:xfrm>
            <a:off x="793749" y="3096459"/>
            <a:ext cx="3511800" cy="9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b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9EFD2"/>
              </a:buClr>
              <a:buSzPts val="6000"/>
              <a:buFont typeface="Arial"/>
              <a:buNone/>
            </a:pPr>
            <a:r>
              <a:rPr lang="en-GB" sz="6000" b="1">
                <a:solidFill>
                  <a:srgbClr val="D9EFD2"/>
                </a:solidFill>
                <a:latin typeface="Montserrat"/>
                <a:ea typeface="Montserrat"/>
                <a:cs typeface="Montserrat"/>
                <a:sym typeface="Montserrat"/>
              </a:rPr>
              <a:t>Gracias!</a:t>
            </a:r>
            <a:endParaRPr sz="6000" b="1">
              <a:solidFill>
                <a:srgbClr val="D9EFD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5306" y="2671640"/>
            <a:ext cx="9942297" cy="1812897"/>
          </a:xfrm>
        </p:spPr>
        <p:txBody>
          <a:bodyPr>
            <a:normAutofit/>
          </a:bodyPr>
          <a:lstStyle/>
          <a:p>
            <a:r>
              <a:rPr lang="en-US" dirty="0" err="1"/>
              <a:t>Envejecimiento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América</a:t>
            </a:r>
            <a:r>
              <a:rPr lang="en-US" dirty="0"/>
              <a:t> Latina y el Caribe</a:t>
            </a:r>
          </a:p>
        </p:txBody>
      </p:sp>
    </p:spTree>
    <p:extLst>
      <p:ext uri="{BB962C8B-B14F-4D97-AF65-F5344CB8AC3E}">
        <p14:creationId xmlns:p14="http://schemas.microsoft.com/office/powerpoint/2010/main" val="36671896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7"/>
          <p:cNvSpPr txBox="1"/>
          <p:nvPr/>
        </p:nvSpPr>
        <p:spPr>
          <a:xfrm>
            <a:off x="946525" y="1391225"/>
            <a:ext cx="10041300" cy="34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0625" rIns="0" bIns="0" anchor="b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5500"/>
              <a:buFont typeface="Arial"/>
              <a:buNone/>
            </a:pPr>
            <a:r>
              <a:rPr lang="en-GB" sz="5500">
                <a:solidFill>
                  <a:srgbClr val="7F7F7F"/>
                </a:solidFill>
              </a:rPr>
              <a:t>Día de las personas cuidadoras: </a:t>
            </a:r>
            <a:r>
              <a:rPr lang="en-GB" sz="5500" b="1">
                <a:solidFill>
                  <a:srgbClr val="002060"/>
                </a:solidFill>
              </a:rPr>
              <a:t>Desafíos</a:t>
            </a:r>
            <a:r>
              <a:rPr lang="en-GB" sz="5500">
                <a:solidFill>
                  <a:srgbClr val="7F7F7F"/>
                </a:solidFill>
              </a:rPr>
              <a:t> de las </a:t>
            </a:r>
            <a:r>
              <a:rPr lang="en-GB" sz="5500" b="1">
                <a:solidFill>
                  <a:srgbClr val="002060"/>
                </a:solidFill>
              </a:rPr>
              <a:t>personas cuidadoras</a:t>
            </a:r>
            <a:r>
              <a:rPr lang="en-GB" sz="5500">
                <a:solidFill>
                  <a:srgbClr val="7F7F7F"/>
                </a:solidFill>
              </a:rPr>
              <a:t> informales en América Latina y el Caribe.</a:t>
            </a:r>
            <a:endParaRPr b="1">
              <a:solidFill>
                <a:srgbClr val="002060"/>
              </a:solidFill>
            </a:endParaRPr>
          </a:p>
        </p:txBody>
      </p:sp>
      <p:pic>
        <p:nvPicPr>
          <p:cNvPr id="202" name="Google Shape;202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46524" y="4927929"/>
            <a:ext cx="5461001" cy="465139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7"/>
          <p:cNvSpPr/>
          <p:nvPr/>
        </p:nvSpPr>
        <p:spPr>
          <a:xfrm>
            <a:off x="1333875" y="4986669"/>
            <a:ext cx="5030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Arial"/>
              <a:buNone/>
            </a:pPr>
            <a:r>
              <a:rPr lang="en-GB" sz="17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Noviembre 05 </a:t>
            </a:r>
            <a:r>
              <a:rPr lang="en-GB" sz="17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- 2021  </a:t>
            </a:r>
            <a:r>
              <a:rPr lang="en-GB"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|  10:00 AM (EST)</a:t>
            </a:r>
            <a:endParaRPr sz="17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3" r="20463"/>
          <a:stretch>
            <a:fillRect/>
          </a:stretch>
        </p:blipFill>
        <p:spPr/>
      </p:pic>
      <p:sp>
        <p:nvSpPr>
          <p:cNvPr id="3" name="Marcador de texto 2"/>
          <p:cNvSpPr>
            <a:spLocks noGrp="1"/>
          </p:cNvSpPr>
          <p:nvPr>
            <p:ph type="body" sz="quarter" idx="14"/>
          </p:nvPr>
        </p:nvSpPr>
        <p:spPr>
          <a:xfrm>
            <a:off x="6774071" y="5560948"/>
            <a:ext cx="4211448" cy="545649"/>
          </a:xfrm>
        </p:spPr>
        <p:txBody>
          <a:bodyPr/>
          <a:lstStyle/>
          <a:p>
            <a:r>
              <a:rPr lang="es-CL" sz="1600" dirty="0"/>
              <a:t>Fuente: Naciones Unidas, 2019.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6668493" y="1272210"/>
            <a:ext cx="5088836" cy="3943847"/>
          </a:xfrm>
        </p:spPr>
        <p:txBody>
          <a:bodyPr>
            <a:normAutofit fontScale="92500" lnSpcReduction="10000"/>
          </a:bodyPr>
          <a:lstStyle/>
          <a:p>
            <a:r>
              <a:rPr lang="es-ES" dirty="0"/>
              <a:t>En América Latina y el Caribe, se pronostica un </a:t>
            </a:r>
            <a:r>
              <a:rPr lang="es-ES" b="1" dirty="0"/>
              <a:t>incremento</a:t>
            </a:r>
            <a:r>
              <a:rPr lang="es-ES" dirty="0"/>
              <a:t> en el número de personas de 65 años o más, </a:t>
            </a:r>
            <a:r>
              <a:rPr lang="es-ES" b="1" dirty="0"/>
              <a:t>del 9% al 19% entre 2019 y 2050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CL" dirty="0"/>
              <a:t>El número de personas de </a:t>
            </a:r>
            <a:r>
              <a:rPr lang="es-CL" b="1" dirty="0"/>
              <a:t>80 años o más se sextuplicaría </a:t>
            </a:r>
            <a:r>
              <a:rPr lang="es-CL" dirty="0"/>
              <a:t>entre 2019 y 2100.</a:t>
            </a:r>
          </a:p>
        </p:txBody>
      </p:sp>
    </p:spTree>
    <p:extLst>
      <p:ext uri="{BB962C8B-B14F-4D97-AF65-F5344CB8AC3E}">
        <p14:creationId xmlns:p14="http://schemas.microsoft.com/office/powerpoint/2010/main" val="816015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posición de imagen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0" r="20370"/>
          <a:stretch>
            <a:fillRect/>
          </a:stretch>
        </p:blipFill>
        <p:spPr/>
      </p:pic>
      <p:sp>
        <p:nvSpPr>
          <p:cNvPr id="3" name="Marcador de texto 2"/>
          <p:cNvSpPr>
            <a:spLocks noGrp="1"/>
          </p:cNvSpPr>
          <p:nvPr>
            <p:ph type="body" sz="quarter" idx="14"/>
          </p:nvPr>
        </p:nvSpPr>
        <p:spPr>
          <a:xfrm>
            <a:off x="6762752" y="5608320"/>
            <a:ext cx="4211448" cy="731520"/>
          </a:xfrm>
        </p:spPr>
        <p:txBody>
          <a:bodyPr/>
          <a:lstStyle/>
          <a:p>
            <a:r>
              <a:rPr lang="es-CL" sz="1600" dirty="0"/>
              <a:t>Fuente: Organización Mundial de la Salud, 2020.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6762752" y="1060173"/>
            <a:ext cx="5036984" cy="4240697"/>
          </a:xfrm>
        </p:spPr>
        <p:txBody>
          <a:bodyPr>
            <a:noAutofit/>
          </a:bodyPr>
          <a:lstStyle/>
          <a:p>
            <a:r>
              <a:rPr lang="es-ES" sz="2533" dirty="0"/>
              <a:t>A </a:t>
            </a:r>
            <a:r>
              <a:rPr lang="es-ES" sz="2533" b="1" dirty="0"/>
              <a:t>mayor edad</a:t>
            </a:r>
            <a:r>
              <a:rPr lang="es-ES" sz="2533" dirty="0"/>
              <a:t>, disminuye la capacidad de las personas mayores de satisfacer algunas de sus </a:t>
            </a:r>
            <a:r>
              <a:rPr lang="es-ES" sz="2533" b="1" dirty="0"/>
              <a:t>necesidades básicas</a:t>
            </a:r>
            <a:r>
              <a:rPr lang="es-ES" sz="2533" dirty="0"/>
              <a:t>. </a:t>
            </a:r>
          </a:p>
          <a:p>
            <a:endParaRPr lang="es-ES" sz="2533" dirty="0"/>
          </a:p>
          <a:p>
            <a:r>
              <a:rPr lang="es-ES" sz="2533" dirty="0"/>
              <a:t>Desde los 80 años, hay un mayor número de </a:t>
            </a:r>
            <a:r>
              <a:rPr lang="es-ES" sz="2533" b="1" dirty="0"/>
              <a:t>mujeres</a:t>
            </a:r>
            <a:r>
              <a:rPr lang="es-ES" sz="2533" dirty="0"/>
              <a:t> que pierden la </a:t>
            </a:r>
            <a:r>
              <a:rPr lang="es-ES" sz="2533" b="1" dirty="0"/>
              <a:t>capacidad funcional </a:t>
            </a:r>
            <a:r>
              <a:rPr lang="es-ES" sz="2533" dirty="0"/>
              <a:t>en comparación a los hombres.</a:t>
            </a:r>
            <a:endParaRPr lang="es-CL" sz="2533" dirty="0"/>
          </a:p>
        </p:txBody>
      </p:sp>
    </p:spTree>
    <p:extLst>
      <p:ext uri="{BB962C8B-B14F-4D97-AF65-F5344CB8AC3E}">
        <p14:creationId xmlns:p14="http://schemas.microsoft.com/office/powerpoint/2010/main" val="3468101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5575" y="1643269"/>
            <a:ext cx="5593575" cy="2756452"/>
          </a:xfrm>
        </p:spPr>
        <p:txBody>
          <a:bodyPr>
            <a:normAutofit/>
          </a:bodyPr>
          <a:lstStyle/>
          <a:p>
            <a:r>
              <a:rPr lang="es-CL" sz="3733" dirty="0"/>
              <a:t>En Latinoamérica y el Caribe, el cuidado informal es el más frecuente.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idx="2"/>
          </p:nvPr>
        </p:nvSpPr>
        <p:spPr>
          <a:xfrm>
            <a:off x="6299753" y="1399429"/>
            <a:ext cx="5574195" cy="4091625"/>
          </a:xfrm>
        </p:spPr>
        <p:txBody>
          <a:bodyPr>
            <a:noAutofit/>
          </a:bodyPr>
          <a:lstStyle/>
          <a:p>
            <a:pPr marL="609585" lvl="1" indent="-457189">
              <a:buClr>
                <a:srgbClr val="6CDB4E"/>
              </a:buClr>
              <a:buSzPts val="1800"/>
              <a:buFont typeface="Oxygen"/>
              <a:buChar char="●"/>
            </a:pPr>
            <a:r>
              <a:rPr lang="es-CL" sz="2267" dirty="0"/>
              <a:t>Características propias de la cultura latinoamericana, que tiende hacia el </a:t>
            </a:r>
            <a:r>
              <a:rPr lang="es-CL" sz="2267" b="1" dirty="0"/>
              <a:t>familismo</a:t>
            </a:r>
            <a:r>
              <a:rPr lang="es-CL" sz="2267" dirty="0"/>
              <a:t> </a:t>
            </a:r>
            <a:r>
              <a:rPr lang="es-CL" sz="1333" dirty="0"/>
              <a:t>(</a:t>
            </a:r>
            <a:r>
              <a:rPr lang="es-CL" sz="1333" dirty="0" err="1"/>
              <a:t>Huenchuan</a:t>
            </a:r>
            <a:r>
              <a:rPr lang="es-CL" sz="1333" dirty="0"/>
              <a:t>, Roqué, &amp; Arias, 2009)</a:t>
            </a:r>
            <a:r>
              <a:rPr lang="es-CL" sz="2267" dirty="0"/>
              <a:t>.</a:t>
            </a:r>
          </a:p>
          <a:p>
            <a:pPr marL="152396" lvl="1" indent="0">
              <a:buClr>
                <a:srgbClr val="6CDB4E"/>
              </a:buClr>
              <a:buSzPts val="1800"/>
              <a:buNone/>
            </a:pPr>
            <a:endParaRPr lang="es-CL" sz="2267" dirty="0"/>
          </a:p>
          <a:p>
            <a:pPr marL="609585" lvl="1" indent="-457189">
              <a:buClr>
                <a:srgbClr val="6CDB4E"/>
              </a:buClr>
              <a:buSzPts val="1800"/>
              <a:buFont typeface="Oxygen"/>
              <a:buChar char="●"/>
            </a:pPr>
            <a:r>
              <a:rPr lang="es-CL" sz="2267" b="1" dirty="0"/>
              <a:t>Baja cobertura </a:t>
            </a:r>
            <a:r>
              <a:rPr lang="es-CL" sz="2267" dirty="0"/>
              <a:t>de seguridad social y altos niveles de </a:t>
            </a:r>
            <a:r>
              <a:rPr lang="es-CL" sz="2267" b="1" dirty="0"/>
              <a:t>pobreza</a:t>
            </a:r>
            <a:r>
              <a:rPr lang="es-CL" sz="2267" dirty="0"/>
              <a:t> </a:t>
            </a:r>
            <a:r>
              <a:rPr lang="es-CL" sz="1333" dirty="0"/>
              <a:t>(</a:t>
            </a:r>
            <a:r>
              <a:rPr lang="es-CL" sz="1333" dirty="0" err="1"/>
              <a:t>Aranco</a:t>
            </a:r>
            <a:r>
              <a:rPr lang="es-CL" sz="1333" dirty="0"/>
              <a:t>, </a:t>
            </a:r>
            <a:r>
              <a:rPr lang="es-CL" sz="1333" dirty="0" err="1"/>
              <a:t>Stampini</a:t>
            </a:r>
            <a:r>
              <a:rPr lang="es-CL" sz="1333" dirty="0"/>
              <a:t>, </a:t>
            </a:r>
            <a:r>
              <a:rPr lang="es-CL" sz="1333" dirty="0" err="1"/>
              <a:t>Ibarrarán</a:t>
            </a:r>
            <a:r>
              <a:rPr lang="es-CL" sz="1333" dirty="0"/>
              <a:t>, &amp; Medellín, 2018; </a:t>
            </a:r>
            <a:r>
              <a:rPr lang="es-CL" sz="1333" dirty="0" err="1"/>
              <a:t>Batthyány</a:t>
            </a:r>
            <a:r>
              <a:rPr lang="es-CL" sz="1333" dirty="0"/>
              <a:t> et al., 2014). </a:t>
            </a:r>
          </a:p>
        </p:txBody>
      </p:sp>
      <p:sp>
        <p:nvSpPr>
          <p:cNvPr id="5" name="Marcador de texto 2"/>
          <p:cNvSpPr txBox="1">
            <a:spLocks/>
          </p:cNvSpPr>
          <p:nvPr/>
        </p:nvSpPr>
        <p:spPr>
          <a:xfrm>
            <a:off x="6806315" y="911751"/>
            <a:ext cx="4908605" cy="48767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es-CL" sz="1867" b="1" dirty="0">
                <a:solidFill>
                  <a:srgbClr val="595959"/>
                </a:solidFill>
                <a:latin typeface="Oxygen" panose="02000503000000000000" pitchFamily="2" charset="0"/>
              </a:rPr>
              <a:t>Esta situación responde a varios factores:</a:t>
            </a:r>
          </a:p>
        </p:txBody>
      </p:sp>
    </p:spTree>
    <p:extLst>
      <p:ext uri="{BB962C8B-B14F-4D97-AF65-F5344CB8AC3E}">
        <p14:creationId xmlns:p14="http://schemas.microsoft.com/office/powerpoint/2010/main" val="2047890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4"/>
          </p:nvPr>
        </p:nvSpPr>
        <p:spPr>
          <a:xfrm>
            <a:off x="6594278" y="4468967"/>
            <a:ext cx="4432615" cy="990928"/>
          </a:xfrm>
        </p:spPr>
        <p:txBody>
          <a:bodyPr/>
          <a:lstStyle/>
          <a:p>
            <a:r>
              <a:rPr lang="es-ES" sz="1600" dirty="0"/>
              <a:t>Fuente: Organización Mundial de la Salud, 2020. </a:t>
            </a:r>
          </a:p>
          <a:p>
            <a:endParaRPr lang="es-C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5"/>
          </p:nvPr>
        </p:nvSpPr>
        <p:spPr>
          <a:xfrm>
            <a:off x="6520069" y="1781093"/>
            <a:ext cx="5396287" cy="3069537"/>
          </a:xfrm>
        </p:spPr>
        <p:txBody>
          <a:bodyPr>
            <a:normAutofit/>
          </a:bodyPr>
          <a:lstStyle/>
          <a:p>
            <a:r>
              <a:rPr lang="es-ES" sz="2533" dirty="0"/>
              <a:t>La gran mayoría de las personas mayores dependientes </a:t>
            </a:r>
            <a:r>
              <a:rPr lang="es-ES" sz="2533" b="1" dirty="0"/>
              <a:t>prefiere envejecer en casa</a:t>
            </a:r>
            <a:r>
              <a:rPr lang="es-ES" sz="2533" dirty="0"/>
              <a:t>, en un entorno familiar y rodeadas de gente cercana.</a:t>
            </a:r>
            <a:endParaRPr lang="es-CL" sz="2533" dirty="0"/>
          </a:p>
        </p:txBody>
      </p:sp>
      <p:pic>
        <p:nvPicPr>
          <p:cNvPr id="7" name="Marcador de posición de imagen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9" r="1073"/>
          <a:stretch/>
        </p:blipFill>
        <p:spPr/>
      </p:pic>
    </p:spTree>
    <p:extLst>
      <p:ext uri="{BB962C8B-B14F-4D97-AF65-F5344CB8AC3E}">
        <p14:creationId xmlns:p14="http://schemas.microsoft.com/office/powerpoint/2010/main" val="371435661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Blue Green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Green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ICARE Plantilla Presentacion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B1C66BC4-19EF-43B9-B44E-D85C19025A89}" vid="{9345A8DF-DE0F-4CDC-90E6-0641F8562A6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3042</Words>
  <Application>Microsoft Office PowerPoint</Application>
  <PresentationFormat>Widescreen</PresentationFormat>
  <Paragraphs>316</Paragraphs>
  <Slides>50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50</vt:i4>
      </vt:variant>
    </vt:vector>
  </HeadingPairs>
  <TitlesOfParts>
    <vt:vector size="60" baseType="lpstr">
      <vt:lpstr>Gill Sans</vt:lpstr>
      <vt:lpstr>Oxygen Light</vt:lpstr>
      <vt:lpstr>Oxygen</vt:lpstr>
      <vt:lpstr>Arial</vt:lpstr>
      <vt:lpstr>Montserrat</vt:lpstr>
      <vt:lpstr>Montserrat Medium</vt:lpstr>
      <vt:lpstr>Calibri</vt:lpstr>
      <vt:lpstr>Parcel</vt:lpstr>
      <vt:lpstr>Office Theme</vt:lpstr>
      <vt:lpstr>MICARE Plantilla Presentaciones</vt:lpstr>
      <vt:lpstr>Apresentação do PowerPoint</vt:lpstr>
      <vt:lpstr>Apresentação do PowerPoint</vt:lpstr>
      <vt:lpstr>Apresentação do PowerPoint</vt:lpstr>
      <vt:lpstr>Desafíos de las personas cuidadoras  en América Latina y el Caribe</vt:lpstr>
      <vt:lpstr>Envejecimiento en América Latina y el Caribe</vt:lpstr>
      <vt:lpstr>Apresentação do PowerPoint</vt:lpstr>
      <vt:lpstr>Apresentação do PowerPoint</vt:lpstr>
      <vt:lpstr>En Latinoamérica y el Caribe, el cuidado informal es el más frecuente.</vt:lpstr>
      <vt:lpstr>Apresentação do PowerPoint</vt:lpstr>
      <vt:lpstr>Apresentação do PowerPoint</vt:lpstr>
      <vt:lpstr>Género y cuidados informales</vt:lpstr>
      <vt:lpstr>Apresentação do PowerPoint</vt:lpstr>
      <vt:lpstr>Apresentação do PowerPoint</vt:lpstr>
      <vt:lpstr>Apresentação do PowerPoint</vt:lpstr>
      <vt:lpstr>Impacto del cuidado informal</vt:lpstr>
      <vt:lpstr>Salud</vt:lpstr>
      <vt:lpstr>Salud</vt:lpstr>
      <vt:lpstr>Económico</vt:lpstr>
      <vt:lpstr>Económico</vt:lpstr>
      <vt:lpstr>Apresentação do PowerPoint</vt:lpstr>
      <vt:lpstr>Cuidado informal de personas mayores en situación de dependencia</vt:lpstr>
      <vt:lpstr>Apresentação do PowerPoint</vt:lpstr>
      <vt:lpstr>Colombia</vt:lpstr>
      <vt:lpstr>Brasil</vt:lpstr>
      <vt:lpstr>Chile</vt:lpstr>
      <vt:lpstr>Argentina</vt:lpstr>
      <vt:lpstr>80%</vt:lpstr>
      <vt:lpstr>Apresentação do PowerPoint</vt:lpstr>
      <vt:lpstr>Cuidado informal de personas con demencia en Latinoamérica durante la pandemia por COVID-19 </vt:lpstr>
      <vt:lpstr>Objetivo:  Investigar el impacto del aislamiento social por la pandemia de COVID-19  en personas con demencia y sus cuidadores familiares.</vt:lpstr>
      <vt:lpstr>Apresentação do PowerPoint</vt:lpstr>
      <vt:lpstr>Sistemas de Atención a la Dependencia en Latinoamérica</vt:lpstr>
      <vt:lpstr>Uruguay</vt:lpstr>
      <vt:lpstr>Apresentação do PowerPoint</vt:lpstr>
      <vt:lpstr>Argentina</vt:lpstr>
      <vt:lpstr>Apresentação do PowerPoint</vt:lpstr>
      <vt:lpstr>Chile</vt:lpstr>
      <vt:lpstr>Apresentação do PowerPoint</vt:lpstr>
      <vt:lpstr>Reflexiones finales y desafíos pendientes</vt:lpstr>
      <vt:lpstr>Reflexiones finales y desafíos pendientes</vt:lpstr>
      <vt:lpstr>Reflexiones finales y desafíos pendientes</vt:lpstr>
      <vt:lpstr>Reflexiones finales y desafíos pendientes</vt:lpstr>
      <vt:lpstr>Instituto Milenio  para la Investigación del Cuidado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Deborah</dc:creator>
  <cp:lastModifiedBy>Deborah Oliveira</cp:lastModifiedBy>
  <cp:revision>6</cp:revision>
  <dcterms:modified xsi:type="dcterms:W3CDTF">2021-11-05T13:22:39Z</dcterms:modified>
</cp:coreProperties>
</file>