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8" r:id="rId6"/>
    <p:sldId id="257" r:id="rId7"/>
    <p:sldId id="282" r:id="rId8"/>
    <p:sldId id="295" r:id="rId9"/>
    <p:sldId id="284" r:id="rId10"/>
    <p:sldId id="294" r:id="rId11"/>
    <p:sldId id="291" r:id="rId12"/>
    <p:sldId id="292" r:id="rId13"/>
    <p:sldId id="298" r:id="rId14"/>
    <p:sldId id="286" r:id="rId15"/>
    <p:sldId id="272" r:id="rId16"/>
    <p:sldId id="287" r:id="rId17"/>
    <p:sldId id="288" r:id="rId18"/>
    <p:sldId id="289" r:id="rId19"/>
    <p:sldId id="290" r:id="rId20"/>
    <p:sldId id="296" r:id="rId21"/>
    <p:sldId id="276" r:id="rId22"/>
    <p:sldId id="297" r:id="rId23"/>
    <p:sldId id="274" r:id="rId24"/>
    <p:sldId id="275" r:id="rId25"/>
    <p:sldId id="280" r:id="rId26"/>
    <p:sldId id="299" r:id="rId27"/>
    <p:sldId id="300" r:id="rId28"/>
    <p:sldId id="301"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atrice Fabiani" userId="a81c97b5-6142-4c31-aacc-edf0b3e2befc" providerId="ADAL" clId="{1EECA546-DD22-4B0E-A632-366003075A86}"/>
    <pc:docChg chg="modSld">
      <pc:chgData name="Beatrice Fabiani" userId="a81c97b5-6142-4c31-aacc-edf0b3e2befc" providerId="ADAL" clId="{1EECA546-DD22-4B0E-A632-366003075A86}" dt="2023-02-13T17:41:14.876" v="5" actId="20577"/>
      <pc:docMkLst>
        <pc:docMk/>
      </pc:docMkLst>
      <pc:sldChg chg="modSp mod">
        <pc:chgData name="Beatrice Fabiani" userId="a81c97b5-6142-4c31-aacc-edf0b3e2befc" providerId="ADAL" clId="{1EECA546-DD22-4B0E-A632-366003075A86}" dt="2023-02-13T16:23:25.954" v="1" actId="1076"/>
        <pc:sldMkLst>
          <pc:docMk/>
          <pc:sldMk cId="1330637837" sldId="256"/>
        </pc:sldMkLst>
        <pc:spChg chg="mod">
          <ac:chgData name="Beatrice Fabiani" userId="a81c97b5-6142-4c31-aacc-edf0b3e2befc" providerId="ADAL" clId="{1EECA546-DD22-4B0E-A632-366003075A86}" dt="2023-02-13T16:23:25.954" v="1" actId="1076"/>
          <ac:spMkLst>
            <pc:docMk/>
            <pc:sldMk cId="1330637837" sldId="256"/>
            <ac:spMk id="2" creationId="{7897DB7C-139D-4C60-B48E-EF498F7A1EA1}"/>
          </ac:spMkLst>
        </pc:spChg>
      </pc:sldChg>
      <pc:sldChg chg="modSp mod">
        <pc:chgData name="Beatrice Fabiani" userId="a81c97b5-6142-4c31-aacc-edf0b3e2befc" providerId="ADAL" clId="{1EECA546-DD22-4B0E-A632-366003075A86}" dt="2023-02-13T16:28:03.104" v="3" actId="20577"/>
        <pc:sldMkLst>
          <pc:docMk/>
          <pc:sldMk cId="1343749396" sldId="258"/>
        </pc:sldMkLst>
        <pc:spChg chg="mod">
          <ac:chgData name="Beatrice Fabiani" userId="a81c97b5-6142-4c31-aacc-edf0b3e2befc" providerId="ADAL" clId="{1EECA546-DD22-4B0E-A632-366003075A86}" dt="2023-02-13T16:28:03.104" v="3" actId="20577"/>
          <ac:spMkLst>
            <pc:docMk/>
            <pc:sldMk cId="1343749396" sldId="258"/>
            <ac:spMk id="2" creationId="{45A9384C-01DC-4C09-A7C9-1F612F5709FB}"/>
          </ac:spMkLst>
        </pc:spChg>
      </pc:sldChg>
      <pc:sldChg chg="modSp mod">
        <pc:chgData name="Beatrice Fabiani" userId="a81c97b5-6142-4c31-aacc-edf0b3e2befc" providerId="ADAL" clId="{1EECA546-DD22-4B0E-A632-366003075A86}" dt="2023-02-13T17:41:14.876" v="5" actId="20577"/>
        <pc:sldMkLst>
          <pc:docMk/>
          <pc:sldMk cId="328088620" sldId="286"/>
        </pc:sldMkLst>
        <pc:spChg chg="mod">
          <ac:chgData name="Beatrice Fabiani" userId="a81c97b5-6142-4c31-aacc-edf0b3e2befc" providerId="ADAL" clId="{1EECA546-DD22-4B0E-A632-366003075A86}" dt="2023-02-13T17:41:14.876" v="5" actId="20577"/>
          <ac:spMkLst>
            <pc:docMk/>
            <pc:sldMk cId="328088620" sldId="286"/>
            <ac:spMk id="2" creationId="{FBFEC18D-E2AC-47FC-B2C3-9D5658533B6B}"/>
          </ac:spMkLst>
        </pc:spChg>
      </pc:sldChg>
    </pc:docChg>
  </pc:docChgLst>
  <pc:docChgLst>
    <pc:chgData name="Beatrice Fabiani" userId="a81c97b5-6142-4c31-aacc-edf0b3e2befc" providerId="ADAL" clId="{0EDEAC9E-62A1-42DF-9971-616B98820144}"/>
    <pc:docChg chg="undo custSel modSld">
      <pc:chgData name="Beatrice Fabiani" userId="a81c97b5-6142-4c31-aacc-edf0b3e2befc" providerId="ADAL" clId="{0EDEAC9E-62A1-42DF-9971-616B98820144}" dt="2023-02-13T21:06:04.143" v="2" actId="1076"/>
      <pc:docMkLst>
        <pc:docMk/>
      </pc:docMkLst>
      <pc:sldChg chg="modSp mod">
        <pc:chgData name="Beatrice Fabiani" userId="a81c97b5-6142-4c31-aacc-edf0b3e2befc" providerId="ADAL" clId="{0EDEAC9E-62A1-42DF-9971-616B98820144}" dt="2023-02-13T20:41:45.618" v="1" actId="5793"/>
        <pc:sldMkLst>
          <pc:docMk/>
          <pc:sldMk cId="2059911954" sldId="282"/>
        </pc:sldMkLst>
        <pc:spChg chg="mod">
          <ac:chgData name="Beatrice Fabiani" userId="a81c97b5-6142-4c31-aacc-edf0b3e2befc" providerId="ADAL" clId="{0EDEAC9E-62A1-42DF-9971-616B98820144}" dt="2023-02-13T20:41:45.618" v="1" actId="5793"/>
          <ac:spMkLst>
            <pc:docMk/>
            <pc:sldMk cId="2059911954" sldId="282"/>
            <ac:spMk id="3" creationId="{9FBA31AA-4F31-4E65-A0DB-00C49775AF97}"/>
          </ac:spMkLst>
        </pc:spChg>
      </pc:sldChg>
      <pc:sldChg chg="modSp mod">
        <pc:chgData name="Beatrice Fabiani" userId="a81c97b5-6142-4c31-aacc-edf0b3e2befc" providerId="ADAL" clId="{0EDEAC9E-62A1-42DF-9971-616B98820144}" dt="2023-02-13T21:06:04.143" v="2" actId="1076"/>
        <pc:sldMkLst>
          <pc:docMk/>
          <pc:sldMk cId="492994699" sldId="291"/>
        </pc:sldMkLst>
        <pc:spChg chg="mod">
          <ac:chgData name="Beatrice Fabiani" userId="a81c97b5-6142-4c31-aacc-edf0b3e2befc" providerId="ADAL" clId="{0EDEAC9E-62A1-42DF-9971-616B98820144}" dt="2023-02-13T21:06:04.143" v="2" actId="1076"/>
          <ac:spMkLst>
            <pc:docMk/>
            <pc:sldMk cId="492994699" sldId="291"/>
            <ac:spMk id="3" creationId="{C87FA9F2-B2A2-4715-B834-8C5AFF6EF24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F1BD8C-4795-4B9A-8D33-BAD13608950E}" type="datetimeFigureOut">
              <a:rPr lang="en-US" smtClean="0"/>
              <a:t>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680206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F1BD8C-4795-4B9A-8D33-BAD13608950E}" type="datetimeFigureOut">
              <a:rPr lang="en-US" smtClean="0"/>
              <a:t>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2783233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F1BD8C-4795-4B9A-8D33-BAD13608950E}" type="datetimeFigureOut">
              <a:rPr lang="en-US" smtClean="0"/>
              <a:t>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latin typeface="Arial"/>
              </a:rPr>
              <a:t>”</a:t>
            </a:r>
            <a:endParaRPr lang="en-US">
              <a:solidFill>
                <a:schemeClr val="accent1">
                  <a:lumMod val="60000"/>
                  <a:lumOff val="40000"/>
                </a:schemeClr>
              </a:solidFill>
              <a:latin typeface="Arial"/>
            </a:endParaRPr>
          </a:p>
        </p:txBody>
      </p:sp>
    </p:spTree>
    <p:extLst>
      <p:ext uri="{BB962C8B-B14F-4D97-AF65-F5344CB8AC3E}">
        <p14:creationId xmlns:p14="http://schemas.microsoft.com/office/powerpoint/2010/main" val="2705687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F1BD8C-4795-4B9A-8D33-BAD13608950E}" type="datetimeFigureOut">
              <a:rPr lang="en-US" smtClean="0"/>
              <a:t>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7111538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F1BD8C-4795-4B9A-8D33-BAD13608950E}" type="datetimeFigureOut">
              <a:rPr lang="en-US" smtClean="0"/>
              <a:t>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506655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F1BD8C-4795-4B9A-8D33-BAD13608950E}" type="datetimeFigureOut">
              <a:rPr lang="en-US" smtClean="0"/>
              <a:t>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30452287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F1BD8C-4795-4B9A-8D33-BAD13608950E}" type="datetimeFigureOut">
              <a:rPr lang="en-US" smtClean="0"/>
              <a:t>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22272215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F1BD8C-4795-4B9A-8D33-BAD13608950E}" type="datetimeFigureOut">
              <a:rPr lang="en-US" smtClean="0"/>
              <a:t>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784919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F1BD8C-4795-4B9A-8D33-BAD13608950E}" type="datetimeFigureOut">
              <a:rPr lang="en-US" smtClean="0"/>
              <a:t>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3983667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F1BD8C-4795-4B9A-8D33-BAD13608950E}" type="datetimeFigureOut">
              <a:rPr lang="en-US" smtClean="0"/>
              <a:t>2/13/2023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1602537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F1BD8C-4795-4B9A-8D33-BAD13608950E}" type="datetimeFigureOut">
              <a:rPr lang="en-US" smtClean="0"/>
              <a:t>2/13/2023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2594764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F1BD8C-4795-4B9A-8D33-BAD13608950E}" type="datetimeFigureOut">
              <a:rPr lang="en-US" smtClean="0"/>
              <a:t>2/13/2023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1047372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24F1BD8C-4795-4B9A-8D33-BAD13608950E}" type="datetimeFigureOut">
              <a:rPr lang="en-US" smtClean="0"/>
              <a:t>2/13/2023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861102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F1BD8C-4795-4B9A-8D33-BAD13608950E}" type="datetimeFigureOut">
              <a:rPr lang="en-US" smtClean="0"/>
              <a:t>2/13/2023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349339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4F1BD8C-4795-4B9A-8D33-BAD13608950E}" type="datetimeFigureOut">
              <a:rPr lang="en-US" smtClean="0"/>
              <a:t>2/13/2023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635028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F1BD8C-4795-4B9A-8D33-BAD13608950E}" type="datetimeFigureOut">
              <a:rPr lang="en-US" smtClean="0"/>
              <a:t>2/13/2023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C7B56F-348A-48DE-B7B8-621310DC7E4A}" type="slidenum">
              <a:rPr lang="en-US" smtClean="0"/>
              <a:t>‹#›</a:t>
            </a:fld>
            <a:endParaRPr lang="en-US"/>
          </a:p>
        </p:txBody>
      </p:sp>
    </p:spTree>
    <p:extLst>
      <p:ext uri="{BB962C8B-B14F-4D97-AF65-F5344CB8AC3E}">
        <p14:creationId xmlns:p14="http://schemas.microsoft.com/office/powerpoint/2010/main" val="2690780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4F1BD8C-4795-4B9A-8D33-BAD13608950E}" type="datetimeFigureOut">
              <a:rPr lang="en-US" smtClean="0"/>
              <a:t>2/13/2023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4C7B56F-348A-48DE-B7B8-621310DC7E4A}" type="slidenum">
              <a:rPr lang="en-US" smtClean="0"/>
              <a:t>‹#›</a:t>
            </a:fld>
            <a:endParaRPr lang="en-US"/>
          </a:p>
        </p:txBody>
      </p:sp>
    </p:spTree>
    <p:extLst>
      <p:ext uri="{BB962C8B-B14F-4D97-AF65-F5344CB8AC3E}">
        <p14:creationId xmlns:p14="http://schemas.microsoft.com/office/powerpoint/2010/main" val="42476511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Pamela.Doty@hhs.gov"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us02web.zoom.us/j/87422694009?pwd=cklxTXFUYXJQZGwxQ1c1NURQOHpNdz09" TargetMode="External"/><Relationship Id="rId2" Type="http://schemas.openxmlformats.org/officeDocument/2006/relationships/hyperlink" Target="https://aspe.hhs.gov/reports/investigation-" TargetMode="External"/><Relationship Id="rId1" Type="http://schemas.openxmlformats.org/officeDocument/2006/relationships/slideLayout" Target="../slideLayouts/slideLayout2.xml"/><Relationship Id="rId4" Type="http://schemas.openxmlformats.org/officeDocument/2006/relationships/hyperlink" Target="https://aspe.hhs.gov/reports/transition-rates-community-nursing-home-care-among-older-adult-medicaid-enrollees-2006-2009-0"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www.appliedselfdirection.com/" TargetMode="External"/><Relationship Id="rId2" Type="http://schemas.openxmlformats.org/officeDocument/2006/relationships/hyperlink" Target="https://aspe.hhs.gov/report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9">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 name="Straight Connector 11">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9"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7">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Isosceles Triangle 21">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Shape 23">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97DB7C-139D-4C60-B48E-EF498F7A1EA1}"/>
              </a:ext>
            </a:extLst>
          </p:cNvPr>
          <p:cNvSpPr>
            <a:spLocks noGrp="1"/>
          </p:cNvSpPr>
          <p:nvPr>
            <p:ph type="ctrTitle"/>
          </p:nvPr>
        </p:nvSpPr>
        <p:spPr>
          <a:xfrm>
            <a:off x="4406955" y="1009229"/>
            <a:ext cx="6960759" cy="2849671"/>
          </a:xfrm>
        </p:spPr>
        <p:txBody>
          <a:bodyPr>
            <a:normAutofit fontScale="90000"/>
          </a:bodyPr>
          <a:lstStyle/>
          <a:p>
            <a:pPr algn="l">
              <a:lnSpc>
                <a:spcPct val="90000"/>
              </a:lnSpc>
            </a:pPr>
            <a:r>
              <a:rPr lang="en-US" sz="3800" dirty="0">
                <a:solidFill>
                  <a:srgbClr val="FFFFFF"/>
                </a:solidFill>
              </a:rPr>
              <a:t>Self/Family Directed Home and Community-Base Services and Supports in the United States: Spotlight on the “Cash &amp; Counseling” Model </a:t>
            </a:r>
            <a:br>
              <a:rPr lang="en-US" sz="3800" dirty="0">
                <a:solidFill>
                  <a:srgbClr val="FFFFFF"/>
                </a:solidFill>
              </a:rPr>
            </a:br>
            <a:endParaRPr lang="en-US" sz="3800" dirty="0">
              <a:solidFill>
                <a:srgbClr val="FFFFFF"/>
              </a:solidFill>
            </a:endParaRPr>
          </a:p>
        </p:txBody>
      </p:sp>
      <p:sp>
        <p:nvSpPr>
          <p:cNvPr id="3" name="Subtitle 2">
            <a:extLst>
              <a:ext uri="{FF2B5EF4-FFF2-40B4-BE49-F238E27FC236}">
                <a16:creationId xmlns:a16="http://schemas.microsoft.com/office/drawing/2014/main" id="{8B6138C3-5DA3-4CC9-BA6F-09C60DB1D0F9}"/>
              </a:ext>
            </a:extLst>
          </p:cNvPr>
          <p:cNvSpPr>
            <a:spLocks noGrp="1"/>
          </p:cNvSpPr>
          <p:nvPr>
            <p:ph type="subTitle" idx="1"/>
          </p:nvPr>
        </p:nvSpPr>
        <p:spPr>
          <a:xfrm>
            <a:off x="4548104" y="3962088"/>
            <a:ext cx="6112077" cy="1186108"/>
          </a:xfrm>
        </p:spPr>
        <p:txBody>
          <a:bodyPr>
            <a:normAutofit/>
          </a:bodyPr>
          <a:lstStyle/>
          <a:p>
            <a:pPr algn="l"/>
            <a:r>
              <a:rPr lang="en-US" sz="1700" dirty="0">
                <a:solidFill>
                  <a:srgbClr val="FFFFFF">
                    <a:alpha val="70000"/>
                  </a:srgbClr>
                </a:solidFill>
              </a:rPr>
              <a:t>Pamela Doty, Ph.D. </a:t>
            </a:r>
          </a:p>
          <a:p>
            <a:pPr algn="l"/>
            <a:r>
              <a:rPr lang="en-US" sz="1700" dirty="0">
                <a:solidFill>
                  <a:srgbClr val="FFFFFF">
                    <a:alpha val="70000"/>
                  </a:srgbClr>
                </a:solidFill>
              </a:rPr>
              <a:t>Office of the Assistant Secretary for Planning and Evaluation</a:t>
            </a:r>
          </a:p>
          <a:p>
            <a:pPr algn="l"/>
            <a:r>
              <a:rPr lang="en-US" sz="1700" dirty="0">
                <a:solidFill>
                  <a:srgbClr val="FFFFFF">
                    <a:alpha val="70000"/>
                  </a:srgbClr>
                </a:solidFill>
              </a:rPr>
              <a:t>U.S. Department of Health and Human Services </a:t>
            </a:r>
          </a:p>
        </p:txBody>
      </p:sp>
      <p:sp>
        <p:nvSpPr>
          <p:cNvPr id="26" name="Isosceles Triangle 25">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3063783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B8885-397C-46C7-A456-985A34F42C30}"/>
              </a:ext>
            </a:extLst>
          </p:cNvPr>
          <p:cNvSpPr>
            <a:spLocks noGrp="1"/>
          </p:cNvSpPr>
          <p:nvPr>
            <p:ph type="title"/>
          </p:nvPr>
        </p:nvSpPr>
        <p:spPr/>
        <p:txBody>
          <a:bodyPr/>
          <a:lstStyle/>
          <a:p>
            <a:r>
              <a:rPr lang="en-US" dirty="0"/>
              <a:t>What About Training to “Professionalize” Home Care Workers?</a:t>
            </a:r>
          </a:p>
        </p:txBody>
      </p:sp>
      <p:sp>
        <p:nvSpPr>
          <p:cNvPr id="3" name="Content Placeholder 2">
            <a:extLst>
              <a:ext uri="{FF2B5EF4-FFF2-40B4-BE49-F238E27FC236}">
                <a16:creationId xmlns:a16="http://schemas.microsoft.com/office/drawing/2014/main" id="{0DF120E9-344C-4A07-B750-8DEEC8ACAC01}"/>
              </a:ext>
            </a:extLst>
          </p:cNvPr>
          <p:cNvSpPr>
            <a:spLocks noGrp="1"/>
          </p:cNvSpPr>
          <p:nvPr>
            <p:ph idx="1"/>
          </p:nvPr>
        </p:nvSpPr>
        <p:spPr/>
        <p:txBody>
          <a:bodyPr vert="horz" lIns="91440" tIns="45720" rIns="91440" bIns="45720" rtlCol="0" anchor="t">
            <a:normAutofit fontScale="92500" lnSpcReduction="10000"/>
          </a:bodyPr>
          <a:lstStyle/>
          <a:p>
            <a:r>
              <a:rPr lang="en-US" sz="1900" dirty="0"/>
              <a:t>Research indicates that HCBS </a:t>
            </a:r>
            <a:r>
              <a:rPr lang="en-US" sz="1900" b="1" dirty="0"/>
              <a:t>recipients define “quality” of aide care primarily in terms of relationship characteristics </a:t>
            </a:r>
            <a:r>
              <a:rPr lang="en-US" sz="1900" dirty="0"/>
              <a:t>such as compatibility, trustworthiness, attentiveness, respect, reliability, continuity. Not technical competency in performing personal care tasks – which is typically the focus of formal training. </a:t>
            </a:r>
          </a:p>
          <a:p>
            <a:r>
              <a:rPr lang="en-US" sz="1900" b="1" dirty="0"/>
              <a:t>Agency aides do receive more formal training</a:t>
            </a:r>
            <a:r>
              <a:rPr lang="en-US" sz="1900" dirty="0"/>
              <a:t>. However, individually hired aides (family and nonrelatives) are more likely to accompany service recipients to doctor visits and be given information and instruction by doctors and nurses. State Nurse Practice Acts allow them to be trained to perform routine skilled nursing tasks. </a:t>
            </a:r>
          </a:p>
          <a:p>
            <a:r>
              <a:rPr lang="en-US" sz="1900" b="1" dirty="0"/>
              <a:t>Self-direction allows for customized training</a:t>
            </a:r>
            <a:r>
              <a:rPr lang="en-US" sz="1900" dirty="0"/>
              <a:t>, likely to be more useful and less costly than one-size-fits all standardized training. Counselors can help identify such needs along with funding and sources for training. </a:t>
            </a:r>
          </a:p>
          <a:p>
            <a:endParaRPr lang="en-US" sz="2000" dirty="0"/>
          </a:p>
          <a:p>
            <a:pPr marL="0" indent="0">
              <a:buNone/>
            </a:pPr>
            <a:endParaRPr lang="en-US" sz="2000" dirty="0"/>
          </a:p>
        </p:txBody>
      </p:sp>
    </p:spTree>
    <p:extLst>
      <p:ext uri="{BB962C8B-B14F-4D97-AF65-F5344CB8AC3E}">
        <p14:creationId xmlns:p14="http://schemas.microsoft.com/office/powerpoint/2010/main" val="2781885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EC18D-E2AC-47FC-B2C3-9D5658533B6B}"/>
              </a:ext>
            </a:extLst>
          </p:cNvPr>
          <p:cNvSpPr>
            <a:spLocks noGrp="1"/>
          </p:cNvSpPr>
          <p:nvPr>
            <p:ph type="title"/>
          </p:nvPr>
        </p:nvSpPr>
        <p:spPr/>
        <p:txBody>
          <a:bodyPr>
            <a:normAutofit/>
          </a:bodyPr>
          <a:lstStyle/>
          <a:p>
            <a:r>
              <a:rPr lang="en-US" sz="2800" dirty="0"/>
              <a:t>Who is Eligible for Self-Directed Services? The Role of Unpaid Family Caregivers as Representatives</a:t>
            </a:r>
            <a:endParaRPr lang="en-US" sz="2000" dirty="0"/>
          </a:p>
        </p:txBody>
      </p:sp>
      <p:sp>
        <p:nvSpPr>
          <p:cNvPr id="3" name="Content Placeholder 2">
            <a:extLst>
              <a:ext uri="{FF2B5EF4-FFF2-40B4-BE49-F238E27FC236}">
                <a16:creationId xmlns:a16="http://schemas.microsoft.com/office/drawing/2014/main" id="{CF6A0D4B-160E-4B1A-824B-E5D82C5DE1F2}"/>
              </a:ext>
            </a:extLst>
          </p:cNvPr>
          <p:cNvSpPr>
            <a:spLocks noGrp="1"/>
          </p:cNvSpPr>
          <p:nvPr>
            <p:ph idx="1"/>
          </p:nvPr>
        </p:nvSpPr>
        <p:spPr>
          <a:xfrm>
            <a:off x="677334" y="2160589"/>
            <a:ext cx="8596668" cy="3476731"/>
          </a:xfrm>
        </p:spPr>
        <p:txBody>
          <a:bodyPr vert="horz" lIns="91440" tIns="45720" rIns="91440" bIns="45720" rtlCol="0" anchor="t">
            <a:noAutofit/>
          </a:bodyPr>
          <a:lstStyle/>
          <a:p>
            <a:r>
              <a:rPr lang="en-US" dirty="0"/>
              <a:t>With few exceptions, anyone eligible for HCBS can choose to self-direct his or her services under either employer or budget authority options. </a:t>
            </a:r>
          </a:p>
          <a:p>
            <a:r>
              <a:rPr lang="en-US" dirty="0"/>
              <a:t>However, </a:t>
            </a:r>
            <a:r>
              <a:rPr lang="en-US" b="1" dirty="0"/>
              <a:t>HCBS eligible individuals who are cognitively impaired must have designated representatives</a:t>
            </a:r>
            <a:r>
              <a:rPr lang="en-US" dirty="0"/>
              <a:t> to assist them or act as their surrogate decision-makers. Others may choose to name a representative even if they are not required to do so. </a:t>
            </a:r>
          </a:p>
          <a:p>
            <a:r>
              <a:rPr lang="en-US" b="1" dirty="0"/>
              <a:t>Representatives are typically close family or friends</a:t>
            </a:r>
            <a:r>
              <a:rPr lang="en-US" dirty="0"/>
              <a:t>. They may not be paid for serving as representatives and may not be hired as paid aides. Virtually all program participants with intellectual developmental disabilities have representatives; a majority of older Americans have representatives; a minority of physically disabled adults under age 65 have representatives. </a:t>
            </a:r>
          </a:p>
          <a:p>
            <a:pPr marL="0" indent="0">
              <a:buNone/>
            </a:pPr>
            <a:r>
              <a:rPr lang="en-US" sz="2000" dirty="0"/>
              <a:t> </a:t>
            </a:r>
          </a:p>
          <a:p>
            <a:endParaRPr lang="en-US" sz="2000" dirty="0"/>
          </a:p>
        </p:txBody>
      </p:sp>
    </p:spTree>
    <p:extLst>
      <p:ext uri="{BB962C8B-B14F-4D97-AF65-F5344CB8AC3E}">
        <p14:creationId xmlns:p14="http://schemas.microsoft.com/office/powerpoint/2010/main" val="328088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3F329-17CD-4B78-8797-A4D1FE080705}"/>
              </a:ext>
            </a:extLst>
          </p:cNvPr>
          <p:cNvSpPr>
            <a:spLocks noGrp="1"/>
          </p:cNvSpPr>
          <p:nvPr>
            <p:ph type="title"/>
          </p:nvPr>
        </p:nvSpPr>
        <p:spPr/>
        <p:txBody>
          <a:bodyPr>
            <a:normAutofit fontScale="90000"/>
          </a:bodyPr>
          <a:lstStyle/>
          <a:p>
            <a:r>
              <a:rPr lang="en-US" dirty="0"/>
              <a:t>Needs Assessment and Benefit Determinations Precede being Given the Option to Choose Self-Direction </a:t>
            </a:r>
          </a:p>
        </p:txBody>
      </p:sp>
      <p:sp>
        <p:nvSpPr>
          <p:cNvPr id="3" name="Content Placeholder 2">
            <a:extLst>
              <a:ext uri="{FF2B5EF4-FFF2-40B4-BE49-F238E27FC236}">
                <a16:creationId xmlns:a16="http://schemas.microsoft.com/office/drawing/2014/main" id="{A85FF772-C97C-4ADC-94D5-3591098A54E5}"/>
              </a:ext>
            </a:extLst>
          </p:cNvPr>
          <p:cNvSpPr>
            <a:spLocks noGrp="1"/>
          </p:cNvSpPr>
          <p:nvPr>
            <p:ph idx="1"/>
          </p:nvPr>
        </p:nvSpPr>
        <p:spPr/>
        <p:txBody>
          <a:bodyPr vert="horz" lIns="91440" tIns="45720" rIns="91440" bIns="45720" rtlCol="0" anchor="t">
            <a:normAutofit/>
          </a:bodyPr>
          <a:lstStyle/>
          <a:p>
            <a:r>
              <a:rPr lang="en-US" dirty="0"/>
              <a:t>Prior to choosing between traditional formally organized services and the option to self-direct, </a:t>
            </a:r>
            <a:r>
              <a:rPr lang="en-US" b="1" dirty="0"/>
              <a:t>all HCBS applicants receive an in-home needs assessment to determine eligibility and coverage</a:t>
            </a:r>
            <a:r>
              <a:rPr lang="en-US" dirty="0"/>
              <a:t>. The assessor (who may be called a “case manager”) administers a standardized needs assessment instrument and scoring determines the benefit (e.g., authorized hours of aide service or monetary limit on spending for a range of HCBS). </a:t>
            </a:r>
          </a:p>
          <a:p>
            <a:r>
              <a:rPr lang="en-US" dirty="0"/>
              <a:t>Even when state benefits are generous, </a:t>
            </a:r>
            <a:r>
              <a:rPr lang="en-US" b="1" dirty="0"/>
              <a:t>paid care rarely covers more than 20%-25% of hours of help with daily living tasks </a:t>
            </a:r>
            <a:r>
              <a:rPr lang="en-US" dirty="0"/>
              <a:t>that beneficiaries receive.</a:t>
            </a:r>
          </a:p>
          <a:p>
            <a:r>
              <a:rPr lang="en-US" dirty="0"/>
              <a:t>Those who choose traditional formal supports are assigned or may be allowed to choose a </a:t>
            </a:r>
            <a:r>
              <a:rPr lang="en-US" b="1" dirty="0"/>
              <a:t>case manager </a:t>
            </a:r>
            <a:r>
              <a:rPr lang="en-US" dirty="0"/>
              <a:t>(who may be the assessor, but more often is someone different). Self-directing beneficiaries exercising “budget authority” get support from </a:t>
            </a:r>
            <a:r>
              <a:rPr lang="en-US" b="1" dirty="0"/>
              <a:t>“counselors”</a:t>
            </a:r>
            <a:r>
              <a:rPr lang="en-US" dirty="0"/>
              <a:t>. </a:t>
            </a:r>
          </a:p>
          <a:p>
            <a:pPr marL="0" indent="0">
              <a:buNone/>
            </a:pPr>
            <a:endParaRPr lang="en-US" sz="2000" dirty="0"/>
          </a:p>
        </p:txBody>
      </p:sp>
    </p:spTree>
    <p:extLst>
      <p:ext uri="{BB962C8B-B14F-4D97-AF65-F5344CB8AC3E}">
        <p14:creationId xmlns:p14="http://schemas.microsoft.com/office/powerpoint/2010/main" val="23387413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2D4A0-6FC0-42AB-BF00-AE487CFD6056}"/>
              </a:ext>
            </a:extLst>
          </p:cNvPr>
          <p:cNvSpPr>
            <a:spLocks noGrp="1"/>
          </p:cNvSpPr>
          <p:nvPr>
            <p:ph type="title"/>
          </p:nvPr>
        </p:nvSpPr>
        <p:spPr/>
        <p:txBody>
          <a:bodyPr/>
          <a:lstStyle/>
          <a:p>
            <a:r>
              <a:rPr lang="en-US"/>
              <a:t>Differences Between Case-Management and Counseling </a:t>
            </a:r>
          </a:p>
        </p:txBody>
      </p:sp>
      <p:sp>
        <p:nvSpPr>
          <p:cNvPr id="3" name="Content Placeholder 2">
            <a:extLst>
              <a:ext uri="{FF2B5EF4-FFF2-40B4-BE49-F238E27FC236}">
                <a16:creationId xmlns:a16="http://schemas.microsoft.com/office/drawing/2014/main" id="{5C9DF650-B1BC-4E12-BD53-3F9BF96B5850}"/>
              </a:ext>
            </a:extLst>
          </p:cNvPr>
          <p:cNvSpPr>
            <a:spLocks noGrp="1"/>
          </p:cNvSpPr>
          <p:nvPr>
            <p:ph idx="1"/>
          </p:nvPr>
        </p:nvSpPr>
        <p:spPr>
          <a:xfrm>
            <a:off x="677334" y="2045179"/>
            <a:ext cx="8596668" cy="3880773"/>
          </a:xfrm>
        </p:spPr>
        <p:txBody>
          <a:bodyPr vert="horz" lIns="91440" tIns="45720" rIns="91440" bIns="45720" rtlCol="0" anchor="t">
            <a:normAutofit lnSpcReduction="10000"/>
          </a:bodyPr>
          <a:lstStyle/>
          <a:p>
            <a:r>
              <a:rPr lang="en-US" b="1" dirty="0"/>
              <a:t>Case management has historically followed a “medical model”. </a:t>
            </a:r>
            <a:r>
              <a:rPr lang="en-US" dirty="0"/>
              <a:t>Case managers (usually nurses or social workers) assess functional assistance needs and develop a service plan – implicitly analogous to a physician diagnosing a patient and prescribing a treatment plan. However, identifying functional assistance needs does not require medical knowledge necessary to diagnose illness. Also, Medicaid does not allow HCBS case managers the discretionary authority given to physicians. They can authorize only the services defined and listed on each state program’s “menu” of covered services, subject to coverage limits.  </a:t>
            </a:r>
          </a:p>
          <a:p>
            <a:r>
              <a:rPr lang="en-US" b="1" dirty="0"/>
              <a:t>“Counseling” is a “social model”</a:t>
            </a:r>
            <a:r>
              <a:rPr lang="en-US" dirty="0"/>
              <a:t> which recognizes that the purpose of HCBS is help people with functional limitations live as normally as possible, according to their perceived needs, preferences, and priorities. E.g. Not just get into and out of bed or take a bath, but on their schedule, not home care agency’s.  </a:t>
            </a:r>
          </a:p>
        </p:txBody>
      </p:sp>
    </p:spTree>
    <p:extLst>
      <p:ext uri="{BB962C8B-B14F-4D97-AF65-F5344CB8AC3E}">
        <p14:creationId xmlns:p14="http://schemas.microsoft.com/office/powerpoint/2010/main" val="1195337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48DCE-5F68-4573-8FF9-6067FC592721}"/>
              </a:ext>
            </a:extLst>
          </p:cNvPr>
          <p:cNvSpPr>
            <a:spLocks noGrp="1"/>
          </p:cNvSpPr>
          <p:nvPr>
            <p:ph type="title"/>
          </p:nvPr>
        </p:nvSpPr>
        <p:spPr>
          <a:xfrm>
            <a:off x="931334" y="497840"/>
            <a:ext cx="8596668" cy="1320800"/>
          </a:xfrm>
        </p:spPr>
        <p:txBody>
          <a:bodyPr>
            <a:noAutofit/>
          </a:bodyPr>
          <a:lstStyle/>
          <a:p>
            <a:r>
              <a:rPr lang="en-US" sz="2800" dirty="0"/>
              <a:t>Example: How “Cash &amp; Counseling” Can Enable “Having a Life” vs. a Prescribed Care Plan</a:t>
            </a:r>
          </a:p>
        </p:txBody>
      </p:sp>
      <p:sp>
        <p:nvSpPr>
          <p:cNvPr id="3" name="Content Placeholder 2">
            <a:extLst>
              <a:ext uri="{FF2B5EF4-FFF2-40B4-BE49-F238E27FC236}">
                <a16:creationId xmlns:a16="http://schemas.microsoft.com/office/drawing/2014/main" id="{FAB88D7F-FC38-43EF-ADCC-C6DCBB7A6D02}"/>
              </a:ext>
            </a:extLst>
          </p:cNvPr>
          <p:cNvSpPr>
            <a:spLocks noGrp="1"/>
          </p:cNvSpPr>
          <p:nvPr>
            <p:ph idx="1"/>
          </p:nvPr>
        </p:nvSpPr>
        <p:spPr>
          <a:xfrm>
            <a:off x="721722" y="1818640"/>
            <a:ext cx="8596668" cy="3880773"/>
          </a:xfrm>
        </p:spPr>
        <p:txBody>
          <a:bodyPr>
            <a:noAutofit/>
          </a:bodyPr>
          <a:lstStyle/>
          <a:p>
            <a:r>
              <a:rPr lang="en-US" i="1" dirty="0"/>
              <a:t>Several years before I became the DHHS Project Officer for Cash &amp; Counseling, I had an eye-opening experience. I accompanied a case manager on a home visit to two sisters aged 70+ who were family caregivers for their 55 year old niece who was severely disabled from birth due to cerebral palsy. Patty could not walk or talk but was very friendly and clearly loved socializing. </a:t>
            </a:r>
          </a:p>
          <a:p>
            <a:r>
              <a:rPr lang="en-US" i="1" dirty="0"/>
              <a:t>The sisters complained to me that past case managers had tried to get them to accept respite services, to get out of the house and leave Patty with a “sitter.” They felt condescended to and said they did not want or need respite because Patty was no burden to them. Their lives revolved around the Lion’s club, a fraternal order emphasizing service to the community that sponsored social events to raise money for good causes. They had a van in which they took Patty in her geriatric chair to club meetings where the men took Patty in their arms and danced with her which she loved. They also took Patty on trips to visit family in CA.</a:t>
            </a:r>
          </a:p>
        </p:txBody>
      </p:sp>
    </p:spTree>
    <p:extLst>
      <p:ext uri="{BB962C8B-B14F-4D97-AF65-F5344CB8AC3E}">
        <p14:creationId xmlns:p14="http://schemas.microsoft.com/office/powerpoint/2010/main" val="17675322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8D6D6-3231-4FF8-8D82-CCDA67B2A379}"/>
              </a:ext>
            </a:extLst>
          </p:cNvPr>
          <p:cNvSpPr>
            <a:spLocks noGrp="1"/>
          </p:cNvSpPr>
          <p:nvPr>
            <p:ph type="title"/>
          </p:nvPr>
        </p:nvSpPr>
        <p:spPr/>
        <p:txBody>
          <a:bodyPr/>
          <a:lstStyle/>
          <a:p>
            <a:r>
              <a:rPr lang="en-US" dirty="0"/>
              <a:t>“Having a Life” Example Continued</a:t>
            </a:r>
          </a:p>
        </p:txBody>
      </p:sp>
      <p:sp>
        <p:nvSpPr>
          <p:cNvPr id="3" name="Content Placeholder 2">
            <a:extLst>
              <a:ext uri="{FF2B5EF4-FFF2-40B4-BE49-F238E27FC236}">
                <a16:creationId xmlns:a16="http://schemas.microsoft.com/office/drawing/2014/main" id="{CBE80942-C663-43FF-9768-18D448B83056}"/>
              </a:ext>
            </a:extLst>
          </p:cNvPr>
          <p:cNvSpPr>
            <a:spLocks noGrp="1"/>
          </p:cNvSpPr>
          <p:nvPr>
            <p:ph idx="1"/>
          </p:nvPr>
        </p:nvSpPr>
        <p:spPr>
          <a:xfrm>
            <a:off x="677334" y="1900698"/>
            <a:ext cx="8596668" cy="3880773"/>
          </a:xfrm>
        </p:spPr>
        <p:txBody>
          <a:bodyPr>
            <a:noAutofit/>
          </a:bodyPr>
          <a:lstStyle/>
          <a:p>
            <a:r>
              <a:rPr lang="en-US" i="1" dirty="0"/>
              <a:t>However, the sisters had difficulty getting Patty’s geriatric chair into and out of the van. A son living nearby had helped until a health problem prevented his continuing to do so. The elderly sisters were risking injury by doing this themselves. They needed a van lift but could not afford one.</a:t>
            </a:r>
          </a:p>
          <a:p>
            <a:r>
              <a:rPr lang="en-US" i="1" dirty="0"/>
              <a:t>They asked me: Why won’t Medicaid give us the money they are so willing to spend on respite care that we don’t want so we can buy the van lift? </a:t>
            </a:r>
          </a:p>
          <a:p>
            <a:r>
              <a:rPr lang="en-US" i="1" dirty="0"/>
              <a:t>They had convinced their case manager who, shifting into “counseling” mode, had tried to advocate with the state that this would save Medicaid money on medical transportation for Patty in the longer run (Medicaid paid for ambulances to take her long distances to medical and dental appointments). The case manager was unsuccessful because this and other handicapped vehicle modifications were not “covered HCBS.” A Cash &amp; Counseling budget could be used to buy a van lift.</a:t>
            </a:r>
          </a:p>
        </p:txBody>
      </p:sp>
    </p:spTree>
    <p:extLst>
      <p:ext uri="{BB962C8B-B14F-4D97-AF65-F5344CB8AC3E}">
        <p14:creationId xmlns:p14="http://schemas.microsoft.com/office/powerpoint/2010/main" val="34579881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3423B-FFE5-4FEB-8CF1-850F6E56EF94}"/>
              </a:ext>
            </a:extLst>
          </p:cNvPr>
          <p:cNvSpPr>
            <a:spLocks noGrp="1"/>
          </p:cNvSpPr>
          <p:nvPr>
            <p:ph type="title"/>
          </p:nvPr>
        </p:nvSpPr>
        <p:spPr/>
        <p:txBody>
          <a:bodyPr/>
          <a:lstStyle/>
          <a:p>
            <a:r>
              <a:rPr lang="en-US"/>
              <a:t>What “Counselors” Do to Support Self-Directing HCBS Users and Families? </a:t>
            </a:r>
          </a:p>
        </p:txBody>
      </p:sp>
      <p:sp>
        <p:nvSpPr>
          <p:cNvPr id="3" name="Content Placeholder 2">
            <a:extLst>
              <a:ext uri="{FF2B5EF4-FFF2-40B4-BE49-F238E27FC236}">
                <a16:creationId xmlns:a16="http://schemas.microsoft.com/office/drawing/2014/main" id="{297A94C2-7711-48BA-96F9-6B8A811C571E}"/>
              </a:ext>
            </a:extLst>
          </p:cNvPr>
          <p:cNvSpPr>
            <a:spLocks noGrp="1"/>
          </p:cNvSpPr>
          <p:nvPr>
            <p:ph idx="1"/>
          </p:nvPr>
        </p:nvSpPr>
        <p:spPr/>
        <p:txBody>
          <a:bodyPr>
            <a:normAutofit/>
          </a:bodyPr>
          <a:lstStyle/>
          <a:p>
            <a:r>
              <a:rPr lang="en-US" b="1" dirty="0"/>
              <a:t>Help with paperwork to employ individual aides </a:t>
            </a:r>
            <a:r>
              <a:rPr lang="en-US" dirty="0"/>
              <a:t>(which initially can be very daunting). Check math in spending plans to ensure a “balanced budget.”</a:t>
            </a:r>
          </a:p>
          <a:p>
            <a:r>
              <a:rPr lang="en-US" b="1" dirty="0"/>
              <a:t>Coach service users and families in self-direction skills</a:t>
            </a:r>
            <a:r>
              <a:rPr lang="en-US" dirty="0"/>
              <a:t>. E.g. how to interview and screen applicants for aide jobs, how to write an employment contract and make their expectations clear. But counselors may not become directly involved in hiring/firing aides. </a:t>
            </a:r>
          </a:p>
          <a:p>
            <a:r>
              <a:rPr lang="en-US" b="1" dirty="0"/>
              <a:t>Advocate with the state, if necessary, for “non-traditional” goods and services </a:t>
            </a:r>
            <a:r>
              <a:rPr lang="en-US" dirty="0"/>
              <a:t>that address legitimate needs for functional assistance and are cost-efficient and effective in doing so. </a:t>
            </a:r>
            <a:r>
              <a:rPr lang="en-US" dirty="0" err="1"/>
              <a:t>E.g</a:t>
            </a:r>
            <a:r>
              <a:rPr lang="en-US" dirty="0"/>
              <a:t> stackable washer/dryer for apartment so that an aide does not have to take laundry to an outside laundromat. Help brainstorm creative, if sometimes unorthodox, solutions that rely on neighborhood or community resources rather than formal HCBS providers. </a:t>
            </a:r>
          </a:p>
        </p:txBody>
      </p:sp>
    </p:spTree>
    <p:extLst>
      <p:ext uri="{BB962C8B-B14F-4D97-AF65-F5344CB8AC3E}">
        <p14:creationId xmlns:p14="http://schemas.microsoft.com/office/powerpoint/2010/main" val="42396001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04C69-C6FC-4F71-B919-56E1C3F91550}"/>
              </a:ext>
            </a:extLst>
          </p:cNvPr>
          <p:cNvSpPr>
            <a:spLocks noGrp="1"/>
          </p:cNvSpPr>
          <p:nvPr>
            <p:ph type="title"/>
          </p:nvPr>
        </p:nvSpPr>
        <p:spPr/>
        <p:txBody>
          <a:bodyPr/>
          <a:lstStyle/>
          <a:p>
            <a:r>
              <a:rPr lang="en-US"/>
              <a:t>Self-Direction Has Several Advantages but is Not Necessarily Right for Everyone</a:t>
            </a:r>
          </a:p>
        </p:txBody>
      </p:sp>
      <p:sp>
        <p:nvSpPr>
          <p:cNvPr id="3" name="Content Placeholder 2">
            <a:extLst>
              <a:ext uri="{FF2B5EF4-FFF2-40B4-BE49-F238E27FC236}">
                <a16:creationId xmlns:a16="http://schemas.microsoft.com/office/drawing/2014/main" id="{B2387DE3-600C-4929-90F5-43EDF6BF04BC}"/>
              </a:ext>
            </a:extLst>
          </p:cNvPr>
          <p:cNvSpPr>
            <a:spLocks noGrp="1"/>
          </p:cNvSpPr>
          <p:nvPr>
            <p:ph idx="1"/>
          </p:nvPr>
        </p:nvSpPr>
        <p:spPr>
          <a:xfrm>
            <a:off x="677334" y="2160590"/>
            <a:ext cx="8596668" cy="3201524"/>
          </a:xfrm>
        </p:spPr>
        <p:txBody>
          <a:bodyPr>
            <a:normAutofit/>
          </a:bodyPr>
          <a:lstStyle/>
          <a:p>
            <a:r>
              <a:rPr lang="en-US" b="1" dirty="0"/>
              <a:t>Self-directing beneficiaries may find the added responsibilities of decision-making onerous</a:t>
            </a:r>
            <a:r>
              <a:rPr lang="en-US" dirty="0"/>
              <a:t>. Recruiting and managing individual aides may be especially challenging, if they do not have family, friends, or neighbors available to hire or that they wish to employ.</a:t>
            </a:r>
          </a:p>
          <a:p>
            <a:r>
              <a:rPr lang="en-US" b="1" dirty="0"/>
              <a:t>Worker registries are among the support services </a:t>
            </a:r>
            <a:r>
              <a:rPr lang="en-US" dirty="0"/>
              <a:t>that programs can provide </a:t>
            </a:r>
            <a:r>
              <a:rPr lang="en-US" b="1" dirty="0"/>
              <a:t>to help self-directing program participants identify non-relatives </a:t>
            </a:r>
            <a:r>
              <a:rPr lang="en-US" dirty="0"/>
              <a:t>who are interested in working directly for those in need of aide services and their families instead of becoming home care agency employees. </a:t>
            </a:r>
          </a:p>
          <a:p>
            <a:r>
              <a:rPr lang="en-US" dirty="0"/>
              <a:t>Until recently, these registries were telephonic, but increasingly they are going on-line.  </a:t>
            </a:r>
          </a:p>
        </p:txBody>
      </p:sp>
    </p:spTree>
    <p:extLst>
      <p:ext uri="{BB962C8B-B14F-4D97-AF65-F5344CB8AC3E}">
        <p14:creationId xmlns:p14="http://schemas.microsoft.com/office/powerpoint/2010/main" val="34099631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C2D94-FA5C-416A-A880-372CD4E64DA0}"/>
              </a:ext>
            </a:extLst>
          </p:cNvPr>
          <p:cNvSpPr>
            <a:spLocks noGrp="1"/>
          </p:cNvSpPr>
          <p:nvPr>
            <p:ph type="title"/>
          </p:nvPr>
        </p:nvSpPr>
        <p:spPr/>
        <p:txBody>
          <a:bodyPr/>
          <a:lstStyle/>
          <a:p>
            <a:r>
              <a:rPr lang="en-US"/>
              <a:t>Advantages of Self-Direction: Better Outcomes</a:t>
            </a:r>
          </a:p>
        </p:txBody>
      </p:sp>
      <p:sp>
        <p:nvSpPr>
          <p:cNvPr id="3" name="Content Placeholder 2">
            <a:extLst>
              <a:ext uri="{FF2B5EF4-FFF2-40B4-BE49-F238E27FC236}">
                <a16:creationId xmlns:a16="http://schemas.microsoft.com/office/drawing/2014/main" id="{38C0DE2A-633D-4A97-AA82-B4FB41C05B30}"/>
              </a:ext>
            </a:extLst>
          </p:cNvPr>
          <p:cNvSpPr>
            <a:spLocks noGrp="1"/>
          </p:cNvSpPr>
          <p:nvPr>
            <p:ph idx="1"/>
          </p:nvPr>
        </p:nvSpPr>
        <p:spPr>
          <a:xfrm>
            <a:off x="677334" y="1930400"/>
            <a:ext cx="8786262" cy="4318000"/>
          </a:xfrm>
        </p:spPr>
        <p:txBody>
          <a:bodyPr>
            <a:noAutofit/>
          </a:bodyPr>
          <a:lstStyle/>
          <a:p>
            <a:r>
              <a:rPr lang="en-US" dirty="0"/>
              <a:t>A substantial evaluation research literature resulted from the Cash &amp; Counseling Demonstration that included a random control trial evaluation as well as from other studies of self-direction in CA and elsewhere comparing outcomes for these programs vs formally organized, professionally managed services. </a:t>
            </a:r>
          </a:p>
          <a:p>
            <a:r>
              <a:rPr lang="en-US" dirty="0"/>
              <a:t>On all dimensions measured (service users’ satisfaction with services and quality of life, reports of unmet need for functional assistance, adverse outcomes of poor care such as bedsores, reported stress and burden on family caregivers, cost of care, etc.) </a:t>
            </a:r>
            <a:r>
              <a:rPr lang="en-US" b="1" dirty="0"/>
              <a:t>outcomes for self-directing program participants were more often better and never worse than for formally organized, professional managed services</a:t>
            </a:r>
            <a:r>
              <a:rPr lang="en-US" dirty="0"/>
              <a:t>. </a:t>
            </a:r>
          </a:p>
          <a:p>
            <a:r>
              <a:rPr lang="en-US" dirty="0"/>
              <a:t>Moreover, reported </a:t>
            </a:r>
            <a:r>
              <a:rPr lang="en-US" b="1" dirty="0"/>
              <a:t>job satisfaction </a:t>
            </a:r>
            <a:r>
              <a:rPr lang="en-US" dirty="0"/>
              <a:t>(with pay and working conditions) </a:t>
            </a:r>
            <a:r>
              <a:rPr lang="en-US" b="1" dirty="0"/>
              <a:t>was greater for aides hired directly by self-directing service users </a:t>
            </a:r>
            <a:r>
              <a:rPr lang="en-US" dirty="0"/>
              <a:t>compared to agency-employed aides. </a:t>
            </a:r>
          </a:p>
        </p:txBody>
      </p:sp>
    </p:spTree>
    <p:extLst>
      <p:ext uri="{BB962C8B-B14F-4D97-AF65-F5344CB8AC3E}">
        <p14:creationId xmlns:p14="http://schemas.microsoft.com/office/powerpoint/2010/main" val="12431699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2725B-514D-46C5-ABDD-BD7C59D615B9}"/>
              </a:ext>
            </a:extLst>
          </p:cNvPr>
          <p:cNvSpPr>
            <a:spLocks noGrp="1"/>
          </p:cNvSpPr>
          <p:nvPr>
            <p:ph type="title"/>
          </p:nvPr>
        </p:nvSpPr>
        <p:spPr/>
        <p:txBody>
          <a:bodyPr/>
          <a:lstStyle/>
          <a:p>
            <a:r>
              <a:rPr lang="en-US" dirty="0"/>
              <a:t>Honoring Preferences for Family Caregiving </a:t>
            </a:r>
          </a:p>
        </p:txBody>
      </p:sp>
      <p:sp>
        <p:nvSpPr>
          <p:cNvPr id="3" name="Content Placeholder 2">
            <a:extLst>
              <a:ext uri="{FF2B5EF4-FFF2-40B4-BE49-F238E27FC236}">
                <a16:creationId xmlns:a16="http://schemas.microsoft.com/office/drawing/2014/main" id="{151AEB5D-BC4F-46E1-A3B8-7DACC749224F}"/>
              </a:ext>
            </a:extLst>
          </p:cNvPr>
          <p:cNvSpPr>
            <a:spLocks noGrp="1"/>
          </p:cNvSpPr>
          <p:nvPr>
            <p:ph idx="1"/>
          </p:nvPr>
        </p:nvSpPr>
        <p:spPr/>
        <p:txBody>
          <a:bodyPr>
            <a:normAutofit/>
          </a:bodyPr>
          <a:lstStyle/>
          <a:p>
            <a:r>
              <a:rPr lang="en-US" dirty="0"/>
              <a:t>What is the rationale for requiring family caregivers who want to provide home care to their relatives but need the income from employment to take jobs outside the home while others – usually strangers– are paid to do the job they would have preferred? Especially if hourly wage for alternative employment available to them outside the home is the same or lower.</a:t>
            </a:r>
          </a:p>
          <a:p>
            <a:r>
              <a:rPr lang="en-US" dirty="0"/>
              <a:t>U.S. research indicates that </a:t>
            </a:r>
            <a:r>
              <a:rPr lang="en-US" b="1" dirty="0"/>
              <a:t>most unpaid family caregivers who become paid aides continue to provide additional hours of unpaid care</a:t>
            </a:r>
            <a:r>
              <a:rPr lang="en-US" dirty="0"/>
              <a:t>. For non-relatives employed as paid aides to be asked or even volunteer to work additional unpaid hours violates the Fair Labor Standards Act. </a:t>
            </a:r>
          </a:p>
          <a:p>
            <a:r>
              <a:rPr lang="en-US" dirty="0"/>
              <a:t>Research indicates that </a:t>
            </a:r>
            <a:r>
              <a:rPr lang="en-US" b="1" dirty="0"/>
              <a:t>when unpaid family caregivers reduce the total time they devote to caregiving </a:t>
            </a:r>
            <a:r>
              <a:rPr lang="en-US" dirty="0"/>
              <a:t>(both when they become paid aides or when others are hired), </a:t>
            </a:r>
            <a:r>
              <a:rPr lang="en-US" b="1" dirty="0"/>
              <a:t>the decrease is small</a:t>
            </a:r>
            <a:r>
              <a:rPr lang="en-US" dirty="0"/>
              <a:t>, consistent with “respite”.</a:t>
            </a:r>
          </a:p>
          <a:p>
            <a:pPr marL="0" indent="0">
              <a:buNone/>
            </a:pPr>
            <a:endParaRPr lang="en-US" sz="2000" dirty="0"/>
          </a:p>
        </p:txBody>
      </p:sp>
    </p:spTree>
    <p:extLst>
      <p:ext uri="{BB962C8B-B14F-4D97-AF65-F5344CB8AC3E}">
        <p14:creationId xmlns:p14="http://schemas.microsoft.com/office/powerpoint/2010/main" val="567127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9384C-01DC-4C09-A7C9-1F612F5709FB}"/>
              </a:ext>
            </a:extLst>
          </p:cNvPr>
          <p:cNvSpPr>
            <a:spLocks noGrp="1"/>
          </p:cNvSpPr>
          <p:nvPr>
            <p:ph type="title"/>
          </p:nvPr>
        </p:nvSpPr>
        <p:spPr/>
        <p:txBody>
          <a:bodyPr/>
          <a:lstStyle/>
          <a:p>
            <a:r>
              <a:rPr lang="en-US" dirty="0"/>
              <a:t>Public Financing for Long-term Care in the United States</a:t>
            </a:r>
          </a:p>
        </p:txBody>
      </p:sp>
      <p:sp>
        <p:nvSpPr>
          <p:cNvPr id="3" name="Content Placeholder 2">
            <a:extLst>
              <a:ext uri="{FF2B5EF4-FFF2-40B4-BE49-F238E27FC236}">
                <a16:creationId xmlns:a16="http://schemas.microsoft.com/office/drawing/2014/main" id="{086DF9E3-B677-4D25-9F54-1F3972C1C8DE}"/>
              </a:ext>
            </a:extLst>
          </p:cNvPr>
          <p:cNvSpPr>
            <a:spLocks noGrp="1"/>
          </p:cNvSpPr>
          <p:nvPr>
            <p:ph idx="1"/>
          </p:nvPr>
        </p:nvSpPr>
        <p:spPr>
          <a:xfrm>
            <a:off x="677334" y="2373653"/>
            <a:ext cx="8596668" cy="2890805"/>
          </a:xfrm>
        </p:spPr>
        <p:txBody>
          <a:bodyPr vert="horz" lIns="91440" tIns="45720" rIns="91440" bIns="45720" rtlCol="0" anchor="t">
            <a:normAutofit/>
          </a:bodyPr>
          <a:lstStyle/>
          <a:p>
            <a:r>
              <a:rPr lang="en-US" dirty="0"/>
              <a:t>Public funding for LTC in the U.S. is primarily via Medicaid, a means-tested, federal/state financed and administered program that began in 1965. Covers people of all ages and physical/mental disabilities in need of LTC.</a:t>
            </a:r>
          </a:p>
          <a:p>
            <a:r>
              <a:rPr lang="en-US" dirty="0"/>
              <a:t>For the first 20 years, 90% of funding went toward institutional care. Spending on home and community-based services (HCBS) exceeded 50% only in 2013. Currently at 57%.</a:t>
            </a:r>
          </a:p>
          <a:p>
            <a:r>
              <a:rPr lang="en-US" dirty="0"/>
              <a:t>Latin American countries planning to invest in public Long-Term Care Systems have few nursing homes, giving them the opportunity to prioritize HCBS from the </a:t>
            </a:r>
            <a:r>
              <a:rPr lang="en-US" dirty="0" err="1"/>
              <a:t>getgo</a:t>
            </a:r>
            <a:r>
              <a:rPr lang="en-US" dirty="0"/>
              <a:t>!</a:t>
            </a:r>
          </a:p>
          <a:p>
            <a:endParaRPr lang="en-US" sz="2000" dirty="0"/>
          </a:p>
        </p:txBody>
      </p:sp>
    </p:spTree>
    <p:extLst>
      <p:ext uri="{BB962C8B-B14F-4D97-AF65-F5344CB8AC3E}">
        <p14:creationId xmlns:p14="http://schemas.microsoft.com/office/powerpoint/2010/main" val="13437493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19714-0FBE-4D87-9EC5-DA8AFFB77BEC}"/>
              </a:ext>
            </a:extLst>
          </p:cNvPr>
          <p:cNvSpPr>
            <a:spLocks noGrp="1"/>
          </p:cNvSpPr>
          <p:nvPr>
            <p:ph type="title"/>
          </p:nvPr>
        </p:nvSpPr>
        <p:spPr/>
        <p:txBody>
          <a:bodyPr/>
          <a:lstStyle/>
          <a:p>
            <a:r>
              <a:rPr lang="en-US"/>
              <a:t>Advantages of Self-Direction: Cost Effectiveness</a:t>
            </a:r>
          </a:p>
        </p:txBody>
      </p:sp>
      <p:sp>
        <p:nvSpPr>
          <p:cNvPr id="3" name="Content Placeholder 2">
            <a:extLst>
              <a:ext uri="{FF2B5EF4-FFF2-40B4-BE49-F238E27FC236}">
                <a16:creationId xmlns:a16="http://schemas.microsoft.com/office/drawing/2014/main" id="{1B0CDAA0-9674-468E-A4E5-4F378454E82E}"/>
              </a:ext>
            </a:extLst>
          </p:cNvPr>
          <p:cNvSpPr>
            <a:spLocks noGrp="1"/>
          </p:cNvSpPr>
          <p:nvPr>
            <p:ph idx="1"/>
          </p:nvPr>
        </p:nvSpPr>
        <p:spPr/>
        <p:txBody>
          <a:bodyPr>
            <a:noAutofit/>
          </a:bodyPr>
          <a:lstStyle/>
          <a:p>
            <a:r>
              <a:rPr lang="en-US" b="1" dirty="0"/>
              <a:t>Administrative costs are lower when self-directing program participants recruit and supervise individual aides</a:t>
            </a:r>
            <a:r>
              <a:rPr lang="en-US" dirty="0"/>
              <a:t>. </a:t>
            </a:r>
          </a:p>
          <a:p>
            <a:r>
              <a:rPr lang="en-US" dirty="0"/>
              <a:t>Home care agency overhead typically accounts for 40-60% of hourly rates, whereas the accounting service and counseling cost 10-20%. </a:t>
            </a:r>
          </a:p>
          <a:p>
            <a:r>
              <a:rPr lang="en-US" b="1" dirty="0"/>
              <a:t>Savings can be used by government to serve more individuals and allow for more generous benefits </a:t>
            </a:r>
            <a:r>
              <a:rPr lang="en-US" dirty="0"/>
              <a:t>(including better pay and benefits for home care workers) for the same total cost that would otherwise be required to pay for formally organized, professionally managed HCBS. </a:t>
            </a:r>
          </a:p>
        </p:txBody>
      </p:sp>
    </p:spTree>
    <p:extLst>
      <p:ext uri="{BB962C8B-B14F-4D97-AF65-F5344CB8AC3E}">
        <p14:creationId xmlns:p14="http://schemas.microsoft.com/office/powerpoint/2010/main" val="5480758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EEE49-AE35-4C33-9AD0-F37E7EC2F3E2}"/>
              </a:ext>
            </a:extLst>
          </p:cNvPr>
          <p:cNvSpPr>
            <a:spLocks noGrp="1"/>
          </p:cNvSpPr>
          <p:nvPr>
            <p:ph type="title"/>
          </p:nvPr>
        </p:nvSpPr>
        <p:spPr/>
        <p:txBody>
          <a:bodyPr/>
          <a:lstStyle/>
          <a:p>
            <a:r>
              <a:rPr lang="en-US"/>
              <a:t>Advantages of Self-Direction: Continuity of Care</a:t>
            </a:r>
          </a:p>
        </p:txBody>
      </p:sp>
      <p:sp>
        <p:nvSpPr>
          <p:cNvPr id="3" name="Content Placeholder 2">
            <a:extLst>
              <a:ext uri="{FF2B5EF4-FFF2-40B4-BE49-F238E27FC236}">
                <a16:creationId xmlns:a16="http://schemas.microsoft.com/office/drawing/2014/main" id="{CCE34206-9FA4-47D0-AE1D-04A6EF2EBEC3}"/>
              </a:ext>
            </a:extLst>
          </p:cNvPr>
          <p:cNvSpPr>
            <a:spLocks noGrp="1"/>
          </p:cNvSpPr>
          <p:nvPr>
            <p:ph idx="1"/>
          </p:nvPr>
        </p:nvSpPr>
        <p:spPr>
          <a:xfrm>
            <a:off x="677334" y="2054057"/>
            <a:ext cx="8596668" cy="3880773"/>
          </a:xfrm>
        </p:spPr>
        <p:txBody>
          <a:bodyPr>
            <a:noAutofit/>
          </a:bodyPr>
          <a:lstStyle/>
          <a:p>
            <a:r>
              <a:rPr lang="en-US" dirty="0"/>
              <a:t>Self-direction is associated with greater </a:t>
            </a:r>
            <a:r>
              <a:rPr lang="en-US" b="1" dirty="0"/>
              <a:t>continuity of care</a:t>
            </a:r>
            <a:r>
              <a:rPr lang="en-US" dirty="0"/>
              <a:t>, as there is considerably less turnover among aides. </a:t>
            </a:r>
          </a:p>
          <a:p>
            <a:r>
              <a:rPr lang="en-US" b="1" dirty="0"/>
              <a:t>Annual turnover among agency workers in the U.S. averages 60 percent</a:t>
            </a:r>
            <a:r>
              <a:rPr lang="en-US" dirty="0"/>
              <a:t>! Agency aides are often absent or quit unexpectedly and agencies routinely reassign aides to other clients for convenience of scheduling and to minimize travel time between clients. </a:t>
            </a:r>
          </a:p>
          <a:p>
            <a:r>
              <a:rPr lang="en-US" dirty="0"/>
              <a:t>Example: </a:t>
            </a:r>
            <a:r>
              <a:rPr lang="en-US" i="1" dirty="0"/>
              <a:t>A C&amp;C program family caregiver told researchers that when her mother previously received agency services, the agency insisted on scheduling a morning aide for a minimum of four hours, 8am to 12pm. But her mother with dementia resisted getting out of bed before 10am, becoming physically and verbally combative if forced to do so. To avoid this, the agency worker sat on the couch watching TV for two hours until the mother was ready to get up. In C&amp;C, they directly hired an ex-agency aide they liked who came on their schedule. </a:t>
            </a:r>
          </a:p>
        </p:txBody>
      </p:sp>
    </p:spTree>
    <p:extLst>
      <p:ext uri="{BB962C8B-B14F-4D97-AF65-F5344CB8AC3E}">
        <p14:creationId xmlns:p14="http://schemas.microsoft.com/office/powerpoint/2010/main" val="13987717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DB02C-97AD-4BC0-A545-39517F22879E}"/>
              </a:ext>
            </a:extLst>
          </p:cNvPr>
          <p:cNvSpPr>
            <a:spLocks noGrp="1"/>
          </p:cNvSpPr>
          <p:nvPr>
            <p:ph type="title"/>
          </p:nvPr>
        </p:nvSpPr>
        <p:spPr/>
        <p:txBody>
          <a:bodyPr>
            <a:normAutofit fontScale="90000"/>
          </a:bodyPr>
          <a:lstStyle/>
          <a:p>
            <a:r>
              <a:rPr lang="en-US"/>
              <a:t>Advantages of Self-Direction: Having Sufficient Providers Immediately to Meet Demand </a:t>
            </a:r>
          </a:p>
        </p:txBody>
      </p:sp>
      <p:sp>
        <p:nvSpPr>
          <p:cNvPr id="3" name="Content Placeholder 2">
            <a:extLst>
              <a:ext uri="{FF2B5EF4-FFF2-40B4-BE49-F238E27FC236}">
                <a16:creationId xmlns:a16="http://schemas.microsoft.com/office/drawing/2014/main" id="{82954408-12DF-4A6E-83DC-9297318C16CE}"/>
              </a:ext>
            </a:extLst>
          </p:cNvPr>
          <p:cNvSpPr>
            <a:spLocks noGrp="1"/>
          </p:cNvSpPr>
          <p:nvPr>
            <p:ph idx="1"/>
          </p:nvPr>
        </p:nvSpPr>
        <p:spPr>
          <a:xfrm>
            <a:off x="677334" y="2240488"/>
            <a:ext cx="8596668" cy="3880773"/>
          </a:xfrm>
        </p:spPr>
        <p:txBody>
          <a:bodyPr>
            <a:normAutofit/>
          </a:bodyPr>
          <a:lstStyle/>
          <a:p>
            <a:r>
              <a:rPr lang="en-US" dirty="0"/>
              <a:t>When public funding for HCBS first becomes available, there are typically few formal services providers. </a:t>
            </a:r>
            <a:r>
              <a:rPr lang="en-US" b="1" dirty="0"/>
              <a:t>It can easily take several years for a robust network of formal services providers to emerge</a:t>
            </a:r>
            <a:r>
              <a:rPr lang="en-US" dirty="0"/>
              <a:t>. </a:t>
            </a:r>
          </a:p>
          <a:p>
            <a:r>
              <a:rPr lang="en-US" dirty="0"/>
              <a:t>As a result, if eligible individuals must get aide services from home care agencies, there are likely to be lengthy waiting lists. Meanwhile, </a:t>
            </a:r>
            <a:r>
              <a:rPr lang="en-US" b="1" dirty="0"/>
              <a:t>unpaid, experienced family caregivers already exist and likely could use the income from paid employment</a:t>
            </a:r>
            <a:r>
              <a:rPr lang="en-US" dirty="0"/>
              <a:t>.</a:t>
            </a:r>
          </a:p>
          <a:p>
            <a:r>
              <a:rPr lang="en-US" dirty="0"/>
              <a:t>It is also easier to establish the “accounting services” that self-directed services programs require. Most states contract with only one or a limited number.  </a:t>
            </a:r>
          </a:p>
          <a:p>
            <a:r>
              <a:rPr lang="en-US" dirty="0"/>
              <a:t>The challenge of recruiting and training local counselors is about the same – no greater – than that of recruiting adequate numbers of case managers.</a:t>
            </a:r>
          </a:p>
        </p:txBody>
      </p:sp>
    </p:spTree>
    <p:extLst>
      <p:ext uri="{BB962C8B-B14F-4D97-AF65-F5344CB8AC3E}">
        <p14:creationId xmlns:p14="http://schemas.microsoft.com/office/powerpoint/2010/main" val="12426391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C9BE7-E464-4A6E-ADBF-11CA518C498E}"/>
              </a:ext>
            </a:extLst>
          </p:cNvPr>
          <p:cNvSpPr>
            <a:spLocks noGrp="1"/>
          </p:cNvSpPr>
          <p:nvPr>
            <p:ph type="title"/>
          </p:nvPr>
        </p:nvSpPr>
        <p:spPr/>
        <p:txBody>
          <a:bodyPr/>
          <a:lstStyle/>
          <a:p>
            <a:r>
              <a:rPr lang="en-US"/>
              <a:t>Contact Information </a:t>
            </a:r>
          </a:p>
        </p:txBody>
      </p:sp>
      <p:sp>
        <p:nvSpPr>
          <p:cNvPr id="3" name="Content Placeholder 2">
            <a:extLst>
              <a:ext uri="{FF2B5EF4-FFF2-40B4-BE49-F238E27FC236}">
                <a16:creationId xmlns:a16="http://schemas.microsoft.com/office/drawing/2014/main" id="{3C0783B5-9511-4B87-B80C-418387344484}"/>
              </a:ext>
            </a:extLst>
          </p:cNvPr>
          <p:cNvSpPr>
            <a:spLocks noGrp="1"/>
          </p:cNvSpPr>
          <p:nvPr>
            <p:ph idx="1"/>
          </p:nvPr>
        </p:nvSpPr>
        <p:spPr/>
        <p:txBody>
          <a:bodyPr>
            <a:normAutofit/>
          </a:bodyPr>
          <a:lstStyle/>
          <a:p>
            <a:r>
              <a:rPr lang="en-US" sz="2400" dirty="0"/>
              <a:t>Pamela Doty, Ph.D., Senior Policy Analyst</a:t>
            </a:r>
          </a:p>
          <a:p>
            <a:r>
              <a:rPr lang="en-US" sz="2400" dirty="0"/>
              <a:t>Office of Behavioral Health, Aging, and Disability Policy</a:t>
            </a:r>
          </a:p>
          <a:p>
            <a:r>
              <a:rPr lang="en-US" sz="2400" dirty="0"/>
              <a:t>Office of the Assistant Secretary for Planning and Evaluation, U.S. Department of Health and Human Services </a:t>
            </a:r>
          </a:p>
          <a:p>
            <a:r>
              <a:rPr lang="en-US" sz="2400" dirty="0"/>
              <a:t>200 Independence Avenue, SW, Washington D.C. 20201 </a:t>
            </a:r>
          </a:p>
          <a:p>
            <a:r>
              <a:rPr lang="en-US" sz="2400" dirty="0">
                <a:hlinkClick r:id="rId2"/>
              </a:rPr>
              <a:t>Pamela.Doty@hhs.gov</a:t>
            </a:r>
            <a:endParaRPr lang="en-US" sz="2400" dirty="0"/>
          </a:p>
          <a:p>
            <a:r>
              <a:rPr lang="en-US" sz="2400" dirty="0"/>
              <a:t>+1 (571) 217-5139 </a:t>
            </a:r>
          </a:p>
        </p:txBody>
      </p:sp>
    </p:spTree>
    <p:extLst>
      <p:ext uri="{BB962C8B-B14F-4D97-AF65-F5344CB8AC3E}">
        <p14:creationId xmlns:p14="http://schemas.microsoft.com/office/powerpoint/2010/main" val="32801043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722AE-A708-4916-A201-1731BBF1FD0A}"/>
              </a:ext>
            </a:extLst>
          </p:cNvPr>
          <p:cNvSpPr>
            <a:spLocks noGrp="1"/>
          </p:cNvSpPr>
          <p:nvPr>
            <p:ph type="title"/>
          </p:nvPr>
        </p:nvSpPr>
        <p:spPr/>
        <p:txBody>
          <a:bodyPr/>
          <a:lstStyle/>
          <a:p>
            <a:r>
              <a:rPr lang="en-US"/>
              <a:t>References and Additional Resources</a:t>
            </a:r>
          </a:p>
        </p:txBody>
      </p:sp>
      <p:sp>
        <p:nvSpPr>
          <p:cNvPr id="3" name="Content Placeholder 2">
            <a:extLst>
              <a:ext uri="{FF2B5EF4-FFF2-40B4-BE49-F238E27FC236}">
                <a16:creationId xmlns:a16="http://schemas.microsoft.com/office/drawing/2014/main" id="{C916D507-758F-46E3-B332-85C201A4F013}"/>
              </a:ext>
            </a:extLst>
          </p:cNvPr>
          <p:cNvSpPr>
            <a:spLocks noGrp="1"/>
          </p:cNvSpPr>
          <p:nvPr>
            <p:ph idx="1"/>
          </p:nvPr>
        </p:nvSpPr>
        <p:spPr/>
        <p:txBody>
          <a:bodyPr>
            <a:normAutofit fontScale="85000" lnSpcReduction="10000"/>
          </a:bodyPr>
          <a:lstStyle/>
          <a:p>
            <a:r>
              <a:rPr lang="en-US" dirty="0"/>
              <a:t>Benjamin, A.E. &amp; Fennell, M.L. (2007). Eds. Health Services Research (HSR), Special Issue on Cash &amp; Counseling Demonstration. 42 (1, Part II). </a:t>
            </a:r>
          </a:p>
          <a:p>
            <a:r>
              <a:rPr lang="en-US" dirty="0"/>
              <a:t>Doty, Pamela; Mahoney, Kevin J. &amp; </a:t>
            </a:r>
            <a:r>
              <a:rPr lang="en-US" dirty="0" err="1"/>
              <a:t>Sciegaj</a:t>
            </a:r>
            <a:r>
              <a:rPr lang="en-US" dirty="0"/>
              <a:t>. (2010). New State Strategies to Meet Long-Term Care Needs. </a:t>
            </a:r>
            <a:r>
              <a:rPr lang="en-US" i="1" dirty="0"/>
              <a:t>Health Affairs. 29:1, January: 49-56.</a:t>
            </a:r>
          </a:p>
          <a:p>
            <a:r>
              <a:rPr lang="en-US" i="1" dirty="0"/>
              <a:t>Dale, S.B. &amp; Brown, R. (2006) </a:t>
            </a:r>
            <a:r>
              <a:rPr lang="en-US" dirty="0"/>
              <a:t>Reducing nursing home use through consumer-directed personal care services. </a:t>
            </a:r>
            <a:r>
              <a:rPr lang="en-US" i="1" dirty="0"/>
              <a:t>Medical Care, 44 (8): 760-767.</a:t>
            </a:r>
          </a:p>
          <a:p>
            <a:r>
              <a:rPr lang="en-US" i="1" dirty="0" err="1"/>
              <a:t>Wenzlow</a:t>
            </a:r>
            <a:r>
              <a:rPr lang="en-US" i="1" dirty="0"/>
              <a:t>, A. et al. (2011). An investigation of interstate variation in Medicaid Long—Term Care Use and Expenditures in 40 States: 2006. </a:t>
            </a:r>
            <a:r>
              <a:rPr lang="en-US" i="1" dirty="0">
                <a:hlinkClick r:id="rId2"/>
              </a:rPr>
              <a:t>https://aspe.hhs.gov/reports/investigation-</a:t>
            </a:r>
            <a:endParaRPr lang="en-US" i="1" dirty="0"/>
          </a:p>
          <a:p>
            <a:pPr algn="l"/>
            <a:r>
              <a:rPr lang="en-US" dirty="0" err="1"/>
              <a:t>Borck</a:t>
            </a:r>
            <a:r>
              <a:rPr lang="en-US" dirty="0"/>
              <a:t>, R et al. (2014). Interstate Variation and Progress Toward Balance in Use and Exp </a:t>
            </a:r>
            <a:r>
              <a:rPr lang="en-US" dirty="0" err="1"/>
              <a:t>enditures</a:t>
            </a:r>
            <a:r>
              <a:rPr lang="en-US" dirty="0"/>
              <a:t> for Long-Term Care: 2009 </a:t>
            </a:r>
            <a:r>
              <a:rPr lang="en-US" b="0" i="0" dirty="0">
                <a:solidFill>
                  <a:srgbClr val="000000"/>
                </a:solidFill>
                <a:effectLst/>
                <a:latin typeface="arial" panose="020B0604020202020204" pitchFamily="34" charset="0"/>
                <a:hlinkClick r:id="rId3"/>
              </a:rPr>
              <a:t>https://us02web.zoom.us/j/87422694009?pwd=cklxTXFUYXJQZGwxQ1c1NURQOHpNdz09</a:t>
            </a:r>
            <a:endParaRPr lang="en-US" b="0" i="0" dirty="0">
              <a:solidFill>
                <a:srgbClr val="000000"/>
              </a:solidFill>
              <a:effectLst/>
              <a:latin typeface="arial" panose="020B0604020202020204" pitchFamily="34" charset="0"/>
            </a:endParaRPr>
          </a:p>
          <a:p>
            <a:r>
              <a:rPr lang="en-US" dirty="0" err="1"/>
              <a:t>Borck</a:t>
            </a:r>
            <a:r>
              <a:rPr lang="en-US" dirty="0"/>
              <a:t>, R. et al. (2016). Transitions from the community to nursing home care among older adult Medicaid enrollees: 2006-2009. </a:t>
            </a:r>
            <a:r>
              <a:rPr lang="en-US" dirty="0">
                <a:hlinkClick r:id="rId4"/>
              </a:rPr>
              <a:t>https://aspe.hhs.gov/reports/transition-rates-community-nursing-home-care-among-older-adult-medicaid-enrollees-2006-2009-0</a:t>
            </a:r>
            <a:r>
              <a:rPr lang="en-US" dirty="0"/>
              <a:t> </a:t>
            </a:r>
            <a:br>
              <a:rPr lang="en-US" dirty="0"/>
            </a:br>
            <a:r>
              <a:rPr lang="en-US" dirty="0"/>
              <a:t> </a:t>
            </a:r>
          </a:p>
          <a:p>
            <a:pPr marL="0" indent="0">
              <a:buNone/>
            </a:pPr>
            <a:endParaRPr lang="en-US" i="1" dirty="0"/>
          </a:p>
        </p:txBody>
      </p:sp>
    </p:spTree>
    <p:extLst>
      <p:ext uri="{BB962C8B-B14F-4D97-AF65-F5344CB8AC3E}">
        <p14:creationId xmlns:p14="http://schemas.microsoft.com/office/powerpoint/2010/main" val="42620579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23D55-1E95-43A6-86EA-278D062FD35D}"/>
              </a:ext>
            </a:extLst>
          </p:cNvPr>
          <p:cNvSpPr>
            <a:spLocks noGrp="1"/>
          </p:cNvSpPr>
          <p:nvPr>
            <p:ph type="title"/>
          </p:nvPr>
        </p:nvSpPr>
        <p:spPr/>
        <p:txBody>
          <a:bodyPr/>
          <a:lstStyle/>
          <a:p>
            <a:r>
              <a:rPr lang="en-US"/>
              <a:t>References and Resources Continued</a:t>
            </a:r>
          </a:p>
        </p:txBody>
      </p:sp>
      <p:sp>
        <p:nvSpPr>
          <p:cNvPr id="3" name="Content Placeholder 2">
            <a:extLst>
              <a:ext uri="{FF2B5EF4-FFF2-40B4-BE49-F238E27FC236}">
                <a16:creationId xmlns:a16="http://schemas.microsoft.com/office/drawing/2014/main" id="{EA459AC8-C099-49FC-9C2C-CC647ED3E612}"/>
              </a:ext>
            </a:extLst>
          </p:cNvPr>
          <p:cNvSpPr>
            <a:spLocks noGrp="1"/>
          </p:cNvSpPr>
          <p:nvPr>
            <p:ph idx="1"/>
          </p:nvPr>
        </p:nvSpPr>
        <p:spPr/>
        <p:txBody>
          <a:bodyPr/>
          <a:lstStyle/>
          <a:p>
            <a:r>
              <a:rPr lang="en-US" dirty="0">
                <a:hlinkClick r:id="rId2"/>
              </a:rPr>
              <a:t>https://aspe.hhs.gov/reports</a:t>
            </a:r>
            <a:r>
              <a:rPr lang="en-US" dirty="0"/>
              <a:t> -- Use search terms Cash &amp; </a:t>
            </a:r>
            <a:r>
              <a:rPr lang="en-US" dirty="0" err="1"/>
              <a:t>Counseling,Consumer</a:t>
            </a:r>
            <a:r>
              <a:rPr lang="en-US" dirty="0"/>
              <a:t> Direction, California In-Home Supportive Services </a:t>
            </a:r>
          </a:p>
          <a:p>
            <a:r>
              <a:rPr lang="en-US" dirty="0">
                <a:hlinkClick r:id="rId3"/>
              </a:rPr>
              <a:t>www.appliedselfdirection.com</a:t>
            </a:r>
            <a:r>
              <a:rPr lang="en-US" dirty="0"/>
              <a:t> -- statistics, reports, technical </a:t>
            </a:r>
          </a:p>
          <a:p>
            <a:r>
              <a:rPr lang="en-US" dirty="0"/>
              <a:t>Bradley, V.J. , Fenton, M. &amp; Mahoney, K.J. (2022). Self-Direction: A Revolution in Human Services</a:t>
            </a:r>
          </a:p>
        </p:txBody>
      </p:sp>
    </p:spTree>
    <p:extLst>
      <p:ext uri="{BB962C8B-B14F-4D97-AF65-F5344CB8AC3E}">
        <p14:creationId xmlns:p14="http://schemas.microsoft.com/office/powerpoint/2010/main" val="4042470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E2B41-DD0E-47BE-A2E5-7BA912C52698}"/>
              </a:ext>
            </a:extLst>
          </p:cNvPr>
          <p:cNvSpPr>
            <a:spLocks noGrp="1"/>
          </p:cNvSpPr>
          <p:nvPr>
            <p:ph type="title"/>
          </p:nvPr>
        </p:nvSpPr>
        <p:spPr/>
        <p:txBody>
          <a:bodyPr>
            <a:normAutofit/>
          </a:bodyPr>
          <a:lstStyle/>
          <a:p>
            <a:r>
              <a:rPr lang="en-US"/>
              <a:t>Alternative Modes of HCBS Service Delivery</a:t>
            </a:r>
          </a:p>
        </p:txBody>
      </p:sp>
      <p:sp>
        <p:nvSpPr>
          <p:cNvPr id="3" name="Content Placeholder 2" descr="ls">
            <a:extLst>
              <a:ext uri="{FF2B5EF4-FFF2-40B4-BE49-F238E27FC236}">
                <a16:creationId xmlns:a16="http://schemas.microsoft.com/office/drawing/2014/main" id="{516E542D-B5CB-4A9E-812A-DA8154F606A9}"/>
              </a:ext>
            </a:extLst>
          </p:cNvPr>
          <p:cNvSpPr>
            <a:spLocks noGrp="1"/>
          </p:cNvSpPr>
          <p:nvPr>
            <p:ph idx="1"/>
          </p:nvPr>
        </p:nvSpPr>
        <p:spPr/>
        <p:txBody>
          <a:bodyPr vert="horz" lIns="91440" tIns="45720" rIns="91440" bIns="45720" rtlCol="0" anchor="t">
            <a:normAutofit/>
          </a:bodyPr>
          <a:lstStyle/>
          <a:p>
            <a:r>
              <a:rPr lang="en-US" dirty="0"/>
              <a:t>Two modes of HCBS delivery (every state offers both): </a:t>
            </a:r>
          </a:p>
          <a:p>
            <a:pPr marL="457200" indent="-457200">
              <a:buAutoNum type="arabicPeriod"/>
            </a:pPr>
            <a:r>
              <a:rPr lang="en-US" b="1" dirty="0"/>
              <a:t>Formally organized, professional managed services</a:t>
            </a:r>
            <a:r>
              <a:rPr lang="en-US" dirty="0"/>
              <a:t> </a:t>
            </a:r>
            <a:r>
              <a:rPr lang="en-US" dirty="0">
                <a:ea typeface="+mn-lt"/>
                <a:cs typeface="+mn-lt"/>
              </a:rPr>
              <a:t>typically involve a service plan written by a case manager and services delivered by formal organizations (e.g. aide services from home care agencies).</a:t>
            </a:r>
          </a:p>
          <a:p>
            <a:pPr marL="457200" indent="-457200">
              <a:buAutoNum type="arabicPeriod"/>
            </a:pPr>
            <a:r>
              <a:rPr lang="en-US" b="1" dirty="0">
                <a:ea typeface="+mn-lt"/>
                <a:cs typeface="+mn-lt"/>
              </a:rPr>
              <a:t>”</a:t>
            </a:r>
            <a:r>
              <a:rPr lang="en-US" b="1" dirty="0"/>
              <a:t>Self/family-directed” services</a:t>
            </a:r>
            <a:r>
              <a:rPr lang="en-US" dirty="0"/>
              <a:t> (optional alternative) offer individuals and families more choice and control over the services they receive and their service providers. Typically, paid aides are individuals who may be persons they already know and trust, including family, friends or neighbors. About 1.2 million Medicaid HCBS users (1 in 4) “self-direct.”  </a:t>
            </a:r>
          </a:p>
          <a:p>
            <a:r>
              <a:rPr lang="en-US" dirty="0"/>
              <a:t>Research found self-direction correlates with “re-balancing” toward HCBS and lower rates of transition from the community to institutional care.</a:t>
            </a:r>
          </a:p>
          <a:p>
            <a:pPr marL="0" indent="0">
              <a:buNone/>
            </a:pPr>
            <a:endParaRPr lang="en-US" sz="2400" dirty="0"/>
          </a:p>
          <a:p>
            <a:pPr marL="0" indent="0">
              <a:buNone/>
            </a:pPr>
            <a:endParaRPr lang="en-US" sz="3100" dirty="0"/>
          </a:p>
          <a:p>
            <a:pPr marL="0" indent="0">
              <a:buNone/>
            </a:pPr>
            <a:endParaRPr lang="en-US" sz="3100" dirty="0"/>
          </a:p>
        </p:txBody>
      </p:sp>
    </p:spTree>
    <p:extLst>
      <p:ext uri="{BB962C8B-B14F-4D97-AF65-F5344CB8AC3E}">
        <p14:creationId xmlns:p14="http://schemas.microsoft.com/office/powerpoint/2010/main" val="2933179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D8C34-AB38-40E5-BC2C-55AA908883E1}"/>
              </a:ext>
            </a:extLst>
          </p:cNvPr>
          <p:cNvSpPr>
            <a:spLocks noGrp="1"/>
          </p:cNvSpPr>
          <p:nvPr>
            <p:ph type="title"/>
          </p:nvPr>
        </p:nvSpPr>
        <p:spPr/>
        <p:txBody>
          <a:bodyPr>
            <a:normAutofit fontScale="90000"/>
          </a:bodyPr>
          <a:lstStyle/>
          <a:p>
            <a:r>
              <a:rPr lang="en-US"/>
              <a:t>Two “Self/Family-Directed Modes of Service Delivery: Employer vs. Budget Authority</a:t>
            </a:r>
          </a:p>
        </p:txBody>
      </p:sp>
      <p:sp>
        <p:nvSpPr>
          <p:cNvPr id="3" name="Content Placeholder 2">
            <a:extLst>
              <a:ext uri="{FF2B5EF4-FFF2-40B4-BE49-F238E27FC236}">
                <a16:creationId xmlns:a16="http://schemas.microsoft.com/office/drawing/2014/main" id="{9FBA31AA-4F31-4E65-A0DB-00C49775AF97}"/>
              </a:ext>
            </a:extLst>
          </p:cNvPr>
          <p:cNvSpPr>
            <a:spLocks noGrp="1"/>
          </p:cNvSpPr>
          <p:nvPr>
            <p:ph idx="1"/>
          </p:nvPr>
        </p:nvSpPr>
        <p:spPr/>
        <p:txBody>
          <a:bodyPr vert="horz" lIns="91440" tIns="45720" rIns="91440" bIns="45720" rtlCol="0" anchor="t">
            <a:noAutofit/>
          </a:bodyPr>
          <a:lstStyle/>
          <a:p>
            <a:r>
              <a:rPr lang="en-US" b="1" dirty="0"/>
              <a:t>“Employer Authority” Self-Direction</a:t>
            </a:r>
            <a:r>
              <a:rPr lang="en-US" dirty="0"/>
              <a:t> limits beneficiary/family choice and control to hiring/firing and supervising individual aides of their choosing. Number of hours and hourly wage rate is set by the program. Began in California in 1974, due to strong advocacy by the Independent Living Movement of disability rights advocates. </a:t>
            </a:r>
          </a:p>
          <a:p>
            <a:r>
              <a:rPr lang="en-US" b="1" dirty="0"/>
              <a:t>“Budget Authority” Self-Direction</a:t>
            </a:r>
            <a:r>
              <a:rPr lang="en-US" dirty="0"/>
              <a:t> provides beneficiaries and families with a flexible “budget” – a monetary allowance, which they can decide how to spend within certain rules and regulations. Began as Cash &amp; Counseling Demonstration and Evaluation in 1998.</a:t>
            </a:r>
          </a:p>
          <a:p>
            <a:r>
              <a:rPr lang="en-US" dirty="0"/>
              <a:t>Budget holders may negotiate hours and hourly wage rates so long as they comply with labor law (e.g. pay at least minimum wage). The budget may also be used to purchase other goods and services, some “unorthodox” so long as these address disability-related needs.  </a:t>
            </a:r>
          </a:p>
        </p:txBody>
      </p:sp>
    </p:spTree>
    <p:extLst>
      <p:ext uri="{BB962C8B-B14F-4D97-AF65-F5344CB8AC3E}">
        <p14:creationId xmlns:p14="http://schemas.microsoft.com/office/powerpoint/2010/main" val="2059911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EB545-34D5-4C57-8761-89C4179ADA8C}"/>
              </a:ext>
            </a:extLst>
          </p:cNvPr>
          <p:cNvSpPr>
            <a:spLocks noGrp="1"/>
          </p:cNvSpPr>
          <p:nvPr>
            <p:ph type="title"/>
          </p:nvPr>
        </p:nvSpPr>
        <p:spPr/>
        <p:txBody>
          <a:bodyPr/>
          <a:lstStyle/>
          <a:p>
            <a:r>
              <a:rPr lang="en-US" dirty="0"/>
              <a:t>The “Cash and Counseling” Experimental Demonstration</a:t>
            </a:r>
          </a:p>
        </p:txBody>
      </p:sp>
      <p:sp>
        <p:nvSpPr>
          <p:cNvPr id="3" name="Content Placeholder 2">
            <a:extLst>
              <a:ext uri="{FF2B5EF4-FFF2-40B4-BE49-F238E27FC236}">
                <a16:creationId xmlns:a16="http://schemas.microsoft.com/office/drawing/2014/main" id="{08D8C023-C4F6-476B-9ECC-03E6F1B622F3}"/>
              </a:ext>
            </a:extLst>
          </p:cNvPr>
          <p:cNvSpPr>
            <a:spLocks noGrp="1"/>
          </p:cNvSpPr>
          <p:nvPr>
            <p:ph idx="1"/>
          </p:nvPr>
        </p:nvSpPr>
        <p:spPr>
          <a:xfrm>
            <a:off x="677334" y="1930400"/>
            <a:ext cx="8596668" cy="3618774"/>
          </a:xfrm>
        </p:spPr>
        <p:txBody>
          <a:bodyPr vert="horz" lIns="91440" tIns="45720" rIns="91440" bIns="45720" rtlCol="0" anchor="t">
            <a:noAutofit/>
          </a:bodyPr>
          <a:lstStyle/>
          <a:p>
            <a:r>
              <a:rPr lang="en-US" dirty="0"/>
              <a:t>The RWJF/DHHS-sponsored demonstration and evaluation in three states, 1998-2000, followed by replication grants to 12 more states, was known as </a:t>
            </a:r>
            <a:r>
              <a:rPr lang="en-US" b="1" dirty="0"/>
              <a:t>“Cash &amp; Counseling’’. </a:t>
            </a:r>
            <a:r>
              <a:rPr lang="en-US" dirty="0"/>
              <a:t>Despite being catchy and appealing, </a:t>
            </a:r>
            <a:r>
              <a:rPr lang="en-US" b="1" dirty="0"/>
              <a:t>this name is misleading </a:t>
            </a:r>
            <a:r>
              <a:rPr lang="en-US" dirty="0"/>
              <a:t>because program participants do not literally receive “cash” in the form of unrestricted direct payments. This is why I prefer a Spanish translation of </a:t>
            </a:r>
            <a:r>
              <a:rPr lang="en-US" b="1" dirty="0"/>
              <a:t>“</a:t>
            </a:r>
            <a:r>
              <a:rPr lang="en-US" b="1" dirty="0" err="1"/>
              <a:t>Presupuestos</a:t>
            </a:r>
            <a:r>
              <a:rPr lang="en-US" b="1" dirty="0"/>
              <a:t> y </a:t>
            </a:r>
            <a:r>
              <a:rPr lang="en-US" b="1" dirty="0" err="1"/>
              <a:t>Consejos</a:t>
            </a:r>
            <a:r>
              <a:rPr lang="en-US" b="1" dirty="0"/>
              <a:t>”- </a:t>
            </a:r>
            <a:r>
              <a:rPr lang="en-US" dirty="0"/>
              <a:t>it is more accurate. </a:t>
            </a:r>
          </a:p>
          <a:p>
            <a:r>
              <a:rPr lang="en-US" dirty="0"/>
              <a:t>States gave their programs state-specific names, such as “Independent Choices” in Arkansas, “Personal Preference” in New Jersey. My favorite is New Mexico’s “Mi Via”. </a:t>
            </a:r>
          </a:p>
          <a:p>
            <a:r>
              <a:rPr lang="en-US" dirty="0"/>
              <a:t>State officials worried the name “Cash &amp; Counseling” could cause political problems with state legislators suspicious that poor people receiving unregulated cash payments would misuse them for inappropriate, possibly fraudulent purposes. They also believed that public programs should be accountable to taxpayers for how the monies were spent. </a:t>
            </a:r>
          </a:p>
        </p:txBody>
      </p:sp>
    </p:spTree>
    <p:extLst>
      <p:ext uri="{BB962C8B-B14F-4D97-AF65-F5344CB8AC3E}">
        <p14:creationId xmlns:p14="http://schemas.microsoft.com/office/powerpoint/2010/main" val="464740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DC7D6-A1EE-4130-9F65-80E097C9F918}"/>
              </a:ext>
            </a:extLst>
          </p:cNvPr>
          <p:cNvSpPr>
            <a:spLocks noGrp="1"/>
          </p:cNvSpPr>
          <p:nvPr>
            <p:ph type="title"/>
          </p:nvPr>
        </p:nvSpPr>
        <p:spPr/>
        <p:txBody>
          <a:bodyPr>
            <a:normAutofit fontScale="90000"/>
          </a:bodyPr>
          <a:lstStyle/>
          <a:p>
            <a:r>
              <a:rPr lang="en-US"/>
              <a:t>Direct “Cash” Payments to HCBS Beneficiaries or Caregivers Almost Non-Existent in U.S. </a:t>
            </a:r>
          </a:p>
        </p:txBody>
      </p:sp>
      <p:sp>
        <p:nvSpPr>
          <p:cNvPr id="3" name="Content Placeholder 2">
            <a:extLst>
              <a:ext uri="{FF2B5EF4-FFF2-40B4-BE49-F238E27FC236}">
                <a16:creationId xmlns:a16="http://schemas.microsoft.com/office/drawing/2014/main" id="{8E3589B7-7B06-4F45-8AA0-2DB54EE68555}"/>
              </a:ext>
            </a:extLst>
          </p:cNvPr>
          <p:cNvSpPr>
            <a:spLocks noGrp="1"/>
          </p:cNvSpPr>
          <p:nvPr>
            <p:ph idx="1"/>
          </p:nvPr>
        </p:nvSpPr>
        <p:spPr>
          <a:xfrm>
            <a:off x="677334" y="2119949"/>
            <a:ext cx="8596668" cy="3880773"/>
          </a:xfrm>
        </p:spPr>
        <p:txBody>
          <a:bodyPr vert="horz" lIns="91440" tIns="45720" rIns="91440" bIns="45720" rtlCol="0" anchor="t">
            <a:normAutofit/>
          </a:bodyPr>
          <a:lstStyle/>
          <a:p>
            <a:r>
              <a:rPr lang="en-US" dirty="0"/>
              <a:t>Unlike “cash for care” in many European countries (e.g. Italy, Austria, Germany, Spain), </a:t>
            </a:r>
            <a:r>
              <a:rPr lang="en-US" b="1" dirty="0"/>
              <a:t>there are no tax-free, unrestricted payments </a:t>
            </a:r>
            <a:r>
              <a:rPr lang="en-US" dirty="0"/>
              <a:t>made by check or direct deposits to beneficiaries’ personal bank accounts. </a:t>
            </a:r>
          </a:p>
          <a:p>
            <a:r>
              <a:rPr lang="en-US" dirty="0"/>
              <a:t>Beneficiaries decide how to spend their funds (within some restrictions), but </a:t>
            </a:r>
            <a:r>
              <a:rPr lang="en-US" b="1" dirty="0"/>
              <a:t>all financial transactions occur via an accounting service</a:t>
            </a:r>
            <a:r>
              <a:rPr lang="en-US" dirty="0"/>
              <a:t> (termed a “financial management services entity” or “fiscal intermediary”). Paid for by the public program, the accounting service is a key feature of the “counseling” component of Cash &amp; Counseling.</a:t>
            </a:r>
          </a:p>
          <a:p>
            <a:r>
              <a:rPr lang="en-US" dirty="0"/>
              <a:t>The accounting service carries out </a:t>
            </a:r>
            <a:r>
              <a:rPr lang="en-US" b="1" dirty="0"/>
              <a:t>financial transactions according to the beneficiary’s spending plan</a:t>
            </a:r>
            <a:r>
              <a:rPr lang="en-US" dirty="0"/>
              <a:t>; most importantly acting as his or her payroll agent to pay aides and ensure compliance with tax, labor and immigration laws. </a:t>
            </a:r>
          </a:p>
          <a:p>
            <a:pPr marL="0" indent="0">
              <a:buNone/>
            </a:pPr>
            <a:endParaRPr lang="en-US" dirty="0"/>
          </a:p>
        </p:txBody>
      </p:sp>
    </p:spTree>
    <p:extLst>
      <p:ext uri="{BB962C8B-B14F-4D97-AF65-F5344CB8AC3E}">
        <p14:creationId xmlns:p14="http://schemas.microsoft.com/office/powerpoint/2010/main" val="1208992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1473E-47DB-4A25-801B-36E0C233A10C}"/>
              </a:ext>
            </a:extLst>
          </p:cNvPr>
          <p:cNvSpPr>
            <a:spLocks noGrp="1"/>
          </p:cNvSpPr>
          <p:nvPr>
            <p:ph type="title"/>
          </p:nvPr>
        </p:nvSpPr>
        <p:spPr/>
        <p:txBody>
          <a:bodyPr/>
          <a:lstStyle/>
          <a:p>
            <a:r>
              <a:rPr lang="en-US" sz="3600" kern="1200">
                <a:solidFill>
                  <a:srgbClr val="90C226"/>
                </a:solidFill>
                <a:effectLst/>
                <a:latin typeface="Trebuchet MS" panose="020B0603020202020204" pitchFamily="34" charset="0"/>
                <a:ea typeface="+mj-ea"/>
                <a:cs typeface="+mj-cs"/>
              </a:rPr>
              <a:t>Employer Authority Dominant, but Budget Authority Model Gaining</a:t>
            </a:r>
            <a:endParaRPr lang="en-US"/>
          </a:p>
        </p:txBody>
      </p:sp>
      <p:sp>
        <p:nvSpPr>
          <p:cNvPr id="3" name="Content Placeholder 2">
            <a:extLst>
              <a:ext uri="{FF2B5EF4-FFF2-40B4-BE49-F238E27FC236}">
                <a16:creationId xmlns:a16="http://schemas.microsoft.com/office/drawing/2014/main" id="{A94E58AA-B6F4-440C-9126-1DFFE1D5AE42}"/>
              </a:ext>
            </a:extLst>
          </p:cNvPr>
          <p:cNvSpPr>
            <a:spLocks noGrp="1"/>
          </p:cNvSpPr>
          <p:nvPr>
            <p:ph idx="1"/>
          </p:nvPr>
        </p:nvSpPr>
        <p:spPr/>
        <p:txBody>
          <a:bodyPr vert="horz" lIns="91440" tIns="45720" rIns="91440" bIns="45720" rtlCol="0" anchor="t">
            <a:normAutofit lnSpcReduction="10000"/>
          </a:bodyPr>
          <a:lstStyle/>
          <a:p>
            <a:pPr marL="347345" indent="-347345">
              <a:buFont typeface="Wingdings 3" panose="05040102010807070707" pitchFamily="18" charset="2"/>
              <a:buChar char="u"/>
            </a:pPr>
            <a:r>
              <a:rPr lang="en-US" sz="1800" b="1" kern="1200" dirty="0">
                <a:solidFill>
                  <a:srgbClr val="404040"/>
                </a:solidFill>
                <a:effectLst/>
                <a:latin typeface="Trebuchet MS"/>
              </a:rPr>
              <a:t>The “employer authority” self-direction mode remains dominant because </a:t>
            </a:r>
            <a:r>
              <a:rPr lang="en-US" b="1" dirty="0">
                <a:solidFill>
                  <a:srgbClr val="404040"/>
                </a:solidFill>
                <a:latin typeface="Trebuchet MS"/>
              </a:rPr>
              <a:t>it is older, having begun in California in 1974</a:t>
            </a:r>
            <a:r>
              <a:rPr lang="en-US" dirty="0">
                <a:solidFill>
                  <a:srgbClr val="404040"/>
                </a:solidFill>
                <a:latin typeface="Trebuchet MS"/>
              </a:rPr>
              <a:t>, and because </a:t>
            </a:r>
            <a:r>
              <a:rPr lang="en-US" sz="1800" kern="1200" dirty="0">
                <a:solidFill>
                  <a:srgbClr val="404040"/>
                </a:solidFill>
                <a:effectLst/>
                <a:latin typeface="Trebuchet MS"/>
              </a:rPr>
              <a:t>California’s In-Home Supportive Services program is by far the largest HCBS program in the U.S., with a monthly caseload of 550,000 </a:t>
            </a:r>
            <a:r>
              <a:rPr lang="en-US" dirty="0">
                <a:solidFill>
                  <a:srgbClr val="404040"/>
                </a:solidFill>
                <a:latin typeface="Trebuchet MS"/>
              </a:rPr>
              <a:t>- </a:t>
            </a:r>
            <a:r>
              <a:rPr lang="en-US" sz="1800" kern="1200" dirty="0">
                <a:solidFill>
                  <a:srgbClr val="404040"/>
                </a:solidFill>
                <a:effectLst/>
                <a:latin typeface="Trebuchet MS"/>
              </a:rPr>
              <a:t>95% of whom “self-direct” their aide services.</a:t>
            </a:r>
            <a:r>
              <a:rPr lang="en-US" dirty="0">
                <a:solidFill>
                  <a:srgbClr val="404040"/>
                </a:solidFill>
                <a:latin typeface="Trebuchet MS"/>
              </a:rPr>
              <a:t> </a:t>
            </a:r>
            <a:r>
              <a:rPr lang="en-US" sz="1800" kern="1200" dirty="0">
                <a:solidFill>
                  <a:srgbClr val="404040"/>
                </a:solidFill>
                <a:effectLst/>
                <a:latin typeface="Trebuchet MS"/>
              </a:rPr>
              <a:t>This model spread to other states (e.g. MI, WI, WA, OR, MA, PA and NY) in the 1990s.</a:t>
            </a:r>
            <a:endParaRPr lang="en-US" sz="1800" dirty="0">
              <a:effectLst/>
              <a:latin typeface="Trebuchet MS"/>
            </a:endParaRPr>
          </a:p>
          <a:p>
            <a:pPr marL="347345" indent="-347345"/>
            <a:r>
              <a:rPr lang="en-US" sz="1800" b="1" kern="1200" dirty="0">
                <a:solidFill>
                  <a:srgbClr val="404040"/>
                </a:solidFill>
                <a:effectLst/>
                <a:latin typeface="Trebuchet MS"/>
              </a:rPr>
              <a:t>The more </a:t>
            </a:r>
            <a:r>
              <a:rPr lang="en-US" b="1" dirty="0">
                <a:solidFill>
                  <a:srgbClr val="404040"/>
                </a:solidFill>
                <a:latin typeface="Trebuchet MS"/>
              </a:rPr>
              <a:t>e</a:t>
            </a:r>
            <a:r>
              <a:rPr lang="en-US" b="1" kern="1200" dirty="0">
                <a:solidFill>
                  <a:srgbClr val="404040"/>
                </a:solidFill>
                <a:effectLst/>
                <a:latin typeface="Trebuchet MS"/>
              </a:rPr>
              <a:t>xpansive</a:t>
            </a:r>
            <a:r>
              <a:rPr lang="en-US" sz="1800" b="1" kern="1200" dirty="0">
                <a:solidFill>
                  <a:srgbClr val="404040"/>
                </a:solidFill>
                <a:effectLst/>
                <a:latin typeface="Trebuchet MS"/>
              </a:rPr>
              <a:t> “budget authority” (Cash &amp; Counseling) model began as an experiment in the late 1990s</a:t>
            </a:r>
            <a:r>
              <a:rPr lang="en-US" dirty="0">
                <a:solidFill>
                  <a:srgbClr val="404040"/>
                </a:solidFill>
                <a:latin typeface="Trebuchet MS"/>
              </a:rPr>
              <a:t>. After </a:t>
            </a:r>
            <a:r>
              <a:rPr lang="en-US" sz="1800" kern="1200" dirty="0">
                <a:solidFill>
                  <a:srgbClr val="404040"/>
                </a:solidFill>
                <a:effectLst/>
                <a:latin typeface="Trebuchet MS"/>
              </a:rPr>
              <a:t>positive random control trial evaluation findings, it became regularly available in Medicaid </a:t>
            </a:r>
            <a:r>
              <a:rPr lang="en-US" dirty="0">
                <a:solidFill>
                  <a:srgbClr val="404040"/>
                </a:solidFill>
                <a:latin typeface="Trebuchet MS"/>
              </a:rPr>
              <a:t>via regulation </a:t>
            </a:r>
            <a:r>
              <a:rPr lang="en-US" sz="1800" kern="1200" dirty="0">
                <a:solidFill>
                  <a:srgbClr val="404040"/>
                </a:solidFill>
                <a:effectLst/>
                <a:latin typeface="Trebuchet MS"/>
              </a:rPr>
              <a:t>starting in 2003 and further expanded in legislation enacted in 2005 and 2009.</a:t>
            </a:r>
            <a:r>
              <a:rPr lang="en-US" dirty="0">
                <a:solidFill>
                  <a:srgbClr val="404040"/>
                </a:solidFill>
                <a:latin typeface="Trebuchet MS"/>
              </a:rPr>
              <a:t> </a:t>
            </a:r>
            <a:endParaRPr lang="en-US" sz="1800" kern="1200" dirty="0">
              <a:solidFill>
                <a:srgbClr val="404040"/>
              </a:solidFill>
              <a:effectLst/>
              <a:latin typeface="Trebuchet MS" panose="020B0603020202020204" pitchFamily="34" charset="0"/>
            </a:endParaRPr>
          </a:p>
          <a:p>
            <a:pPr marL="347345" indent="-347345"/>
            <a:r>
              <a:rPr lang="en-US" sz="1800" kern="1200" dirty="0">
                <a:solidFill>
                  <a:srgbClr val="404040"/>
                </a:solidFill>
                <a:effectLst/>
                <a:latin typeface="Trebuchet MS"/>
              </a:rPr>
              <a:t>Pre-pandemic, a national inventory estimated </a:t>
            </a:r>
            <a:r>
              <a:rPr lang="en-US" sz="1800" b="1" kern="1200" dirty="0">
                <a:solidFill>
                  <a:srgbClr val="404040"/>
                </a:solidFill>
                <a:effectLst/>
                <a:latin typeface="Trebuchet MS"/>
              </a:rPr>
              <a:t>1.2 million self-directing Medicaid HCBS </a:t>
            </a:r>
            <a:r>
              <a:rPr lang="en-US" sz="1900" b="1" kern="1200" dirty="0">
                <a:solidFill>
                  <a:srgbClr val="404040"/>
                </a:solidFill>
                <a:effectLst/>
                <a:latin typeface="Trebuchet MS"/>
              </a:rPr>
              <a:t>recipients</a:t>
            </a:r>
            <a:r>
              <a:rPr lang="en-US" sz="1800" kern="1200" dirty="0">
                <a:solidFill>
                  <a:srgbClr val="404040"/>
                </a:solidFill>
                <a:effectLst/>
                <a:latin typeface="Trebuchet MS"/>
              </a:rPr>
              <a:t> (still nearly half in California).</a:t>
            </a:r>
            <a:r>
              <a:rPr lang="en-US" dirty="0">
                <a:solidFill>
                  <a:srgbClr val="404040"/>
                </a:solidFill>
                <a:latin typeface="Trebuchet MS"/>
              </a:rPr>
              <a:t> </a:t>
            </a:r>
            <a:r>
              <a:rPr lang="en-US" sz="1800" kern="1200" dirty="0">
                <a:solidFill>
                  <a:srgbClr val="404040"/>
                </a:solidFill>
                <a:effectLst/>
                <a:latin typeface="Trebuchet MS"/>
              </a:rPr>
              <a:t>Early results from a new inventory indicate continuing growth, especially for “budget authority”.</a:t>
            </a:r>
            <a:r>
              <a:rPr lang="en-US" sz="1800" kern="1200" dirty="0" err="1">
                <a:solidFill>
                  <a:srgbClr val="404040"/>
                </a:solidFill>
                <a:effectLst/>
                <a:latin typeface="Trebuchet MS"/>
              </a:rPr>
              <a:t>E.g</a:t>
            </a:r>
            <a:r>
              <a:rPr lang="en-US" sz="1800" kern="1200" dirty="0">
                <a:solidFill>
                  <a:srgbClr val="404040"/>
                </a:solidFill>
                <a:effectLst/>
                <a:latin typeface="Trebuchet MS"/>
              </a:rPr>
              <a:t>. take-up rose from 27% in 2017 to 42% in New Jersey in 2021.</a:t>
            </a:r>
            <a:r>
              <a:rPr lang="en-US" dirty="0">
                <a:solidFill>
                  <a:srgbClr val="404040"/>
                </a:solidFill>
                <a:latin typeface="Trebuchet MS"/>
              </a:rPr>
              <a:t> </a:t>
            </a:r>
            <a:endParaRPr lang="en-US" dirty="0">
              <a:effectLst/>
            </a:endParaRPr>
          </a:p>
          <a:p>
            <a:endParaRPr lang="en-US" dirty="0"/>
          </a:p>
        </p:txBody>
      </p:sp>
    </p:spTree>
    <p:extLst>
      <p:ext uri="{BB962C8B-B14F-4D97-AF65-F5344CB8AC3E}">
        <p14:creationId xmlns:p14="http://schemas.microsoft.com/office/powerpoint/2010/main" val="4060007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BEA39-8D1B-43B1-8603-1A2BF3F5B486}"/>
              </a:ext>
            </a:extLst>
          </p:cNvPr>
          <p:cNvSpPr>
            <a:spLocks noGrp="1"/>
          </p:cNvSpPr>
          <p:nvPr>
            <p:ph type="title"/>
          </p:nvPr>
        </p:nvSpPr>
        <p:spPr>
          <a:xfrm>
            <a:off x="677334" y="609600"/>
            <a:ext cx="8596668" cy="846338"/>
          </a:xfrm>
        </p:spPr>
        <p:txBody>
          <a:bodyPr/>
          <a:lstStyle/>
          <a:p>
            <a:r>
              <a:rPr lang="en-US" dirty="0"/>
              <a:t>Paid Employment of Family Caregivers </a:t>
            </a:r>
          </a:p>
        </p:txBody>
      </p:sp>
      <p:sp>
        <p:nvSpPr>
          <p:cNvPr id="3" name="Content Placeholder 2">
            <a:extLst>
              <a:ext uri="{FF2B5EF4-FFF2-40B4-BE49-F238E27FC236}">
                <a16:creationId xmlns:a16="http://schemas.microsoft.com/office/drawing/2014/main" id="{C87FA9F2-B2A2-4715-B834-8C5AFF6EF249}"/>
              </a:ext>
            </a:extLst>
          </p:cNvPr>
          <p:cNvSpPr>
            <a:spLocks noGrp="1"/>
          </p:cNvSpPr>
          <p:nvPr>
            <p:ph idx="1"/>
          </p:nvPr>
        </p:nvSpPr>
        <p:spPr>
          <a:xfrm>
            <a:off x="677334" y="1780445"/>
            <a:ext cx="8596668" cy="3880773"/>
          </a:xfrm>
        </p:spPr>
        <p:txBody>
          <a:bodyPr vert="horz" lIns="91440" tIns="45720" rIns="91440" bIns="45720" rtlCol="0" anchor="t">
            <a:normAutofit/>
          </a:bodyPr>
          <a:lstStyle/>
          <a:p>
            <a:r>
              <a:rPr lang="en-US" dirty="0"/>
              <a:t>California’s In-Home Supportive Services program pioneered employment of family caregivers in the early 1970s (including spouses and parents of minor children).</a:t>
            </a:r>
            <a:r>
              <a:rPr lang="en-US" b="1" dirty="0"/>
              <a:t> Initially, not all states that adopted self-directed services options allowed hiring family members </a:t>
            </a:r>
            <a:r>
              <a:rPr lang="en-US" dirty="0"/>
              <a:t>(New York did not until 2012). All permit paying family now (but only 12 will pay spouses).  </a:t>
            </a:r>
          </a:p>
          <a:p>
            <a:r>
              <a:rPr lang="en-US" b="1" dirty="0"/>
              <a:t>Family, like non-relatives, must be legally employed in compliance with tax, labor, and immigration laws. </a:t>
            </a:r>
            <a:r>
              <a:rPr lang="en-US" dirty="0"/>
              <a:t>The policy purpose is to allow family caregivers if preferred while also enabling caregivers to earn income they need and to otherwise benefit from participation in the paid labor force. </a:t>
            </a:r>
          </a:p>
          <a:p>
            <a:r>
              <a:rPr lang="en-US" dirty="0"/>
              <a:t>Research indicates that paid aides who are </a:t>
            </a:r>
            <a:r>
              <a:rPr lang="en-US" b="1" dirty="0"/>
              <a:t>family members provide better quality care</a:t>
            </a:r>
            <a:r>
              <a:rPr lang="en-US" dirty="0"/>
              <a:t> on average compared to non-relatives. </a:t>
            </a:r>
          </a:p>
        </p:txBody>
      </p:sp>
    </p:spTree>
    <p:extLst>
      <p:ext uri="{BB962C8B-B14F-4D97-AF65-F5344CB8AC3E}">
        <p14:creationId xmlns:p14="http://schemas.microsoft.com/office/powerpoint/2010/main" val="492994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A11B8-DE98-41E2-9D38-7E5BA7B6AB52}"/>
              </a:ext>
            </a:extLst>
          </p:cNvPr>
          <p:cNvSpPr>
            <a:spLocks noGrp="1"/>
          </p:cNvSpPr>
          <p:nvPr>
            <p:ph type="title"/>
          </p:nvPr>
        </p:nvSpPr>
        <p:spPr/>
        <p:txBody>
          <a:bodyPr/>
          <a:lstStyle/>
          <a:p>
            <a:r>
              <a:rPr lang="en-US"/>
              <a:t>Prevalence of Family as Paid Aides</a:t>
            </a:r>
          </a:p>
        </p:txBody>
      </p:sp>
      <p:sp>
        <p:nvSpPr>
          <p:cNvPr id="3" name="Content Placeholder 2">
            <a:extLst>
              <a:ext uri="{FF2B5EF4-FFF2-40B4-BE49-F238E27FC236}">
                <a16:creationId xmlns:a16="http://schemas.microsoft.com/office/drawing/2014/main" id="{1CB62D41-97A5-413B-B43D-F8DD31E57687}"/>
              </a:ext>
            </a:extLst>
          </p:cNvPr>
          <p:cNvSpPr>
            <a:spLocks noGrp="1"/>
          </p:cNvSpPr>
          <p:nvPr>
            <p:ph idx="1"/>
          </p:nvPr>
        </p:nvSpPr>
        <p:spPr>
          <a:xfrm>
            <a:off x="677334" y="1805482"/>
            <a:ext cx="8596668" cy="3880773"/>
          </a:xfrm>
        </p:spPr>
        <p:txBody>
          <a:bodyPr vert="horz" lIns="91440" tIns="45720" rIns="91440" bIns="45720" rtlCol="0" anchor="t">
            <a:normAutofit/>
          </a:bodyPr>
          <a:lstStyle/>
          <a:p>
            <a:r>
              <a:rPr lang="en-US" b="1" dirty="0"/>
              <a:t>Prevalence of family as paid aides varies by state </a:t>
            </a:r>
            <a:r>
              <a:rPr lang="en-US" dirty="0"/>
              <a:t>and, within states, by programs targeting different populations (ages, LTC conditions). </a:t>
            </a:r>
          </a:p>
          <a:p>
            <a:r>
              <a:rPr lang="en-US" dirty="0"/>
              <a:t>In California’s IHSS, 70% of paid aides are relatives, of whom more than half share a household with the service recipient. </a:t>
            </a:r>
          </a:p>
          <a:p>
            <a:r>
              <a:rPr lang="en-US" b="1" dirty="0"/>
              <a:t>Hiring relatives is especially popular among first and second-generation Latino and Asian families</a:t>
            </a:r>
            <a:r>
              <a:rPr lang="en-US" dirty="0"/>
              <a:t>. And among the elderly who prefer to employ adult children (47-59% in C&amp;C demonstration states). Least popular among physically disabled adults under age 65. Parents are often employed to care for adult children with intellectual developmental disabilities. However, advocates have expressed some concerns that parents’ long-term dependency on caregiving income may prevent IDD children from maximizing their independence. </a:t>
            </a:r>
          </a:p>
          <a:p>
            <a:endParaRPr lang="en-US" sz="1600" dirty="0"/>
          </a:p>
          <a:p>
            <a:endParaRPr lang="en-US" sz="2000" dirty="0"/>
          </a:p>
        </p:txBody>
      </p:sp>
    </p:spTree>
    <p:extLst>
      <p:ext uri="{BB962C8B-B14F-4D97-AF65-F5344CB8AC3E}">
        <p14:creationId xmlns:p14="http://schemas.microsoft.com/office/powerpoint/2010/main" val="43840011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e5a3ebf-faa7-4909-bf96-f87a195bd27b">
      <Terms xmlns="http://schemas.microsoft.com/office/infopath/2007/PartnerControls"/>
    </lcf76f155ced4ddcb4097134ff3c332f>
    <TaxCatchAll xmlns="cdc7663a-08f0-4737-9e8c-148ce897a09c" xsi:nil="true"/>
    <SharedWithUsers xmlns="6133428b-4b86-4f58-be1f-4c055e63a990">
      <UserInfo>
        <DisplayName>Narumi Akita</DisplayName>
        <AccountId>239</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1EF4C491C4F464889F9ECBA952063A8" ma:contentTypeVersion="16" ma:contentTypeDescription="Create a new document." ma:contentTypeScope="" ma:versionID="6c05a53b4365fd9f7c9f8fab53e78f1e">
  <xsd:schema xmlns:xsd="http://www.w3.org/2001/XMLSchema" xmlns:xs="http://www.w3.org/2001/XMLSchema" xmlns:p="http://schemas.microsoft.com/office/2006/metadata/properties" xmlns:ns2="7e5a3ebf-faa7-4909-bf96-f87a195bd27b" xmlns:ns3="6133428b-4b86-4f58-be1f-4c055e63a990" xmlns:ns4="cdc7663a-08f0-4737-9e8c-148ce897a09c" targetNamespace="http://schemas.microsoft.com/office/2006/metadata/properties" ma:root="true" ma:fieldsID="92b1f6a6e4c23fe903baa1d4059a5839" ns2:_="" ns3:_="" ns4:_="">
    <xsd:import namespace="7e5a3ebf-faa7-4909-bf96-f87a195bd27b"/>
    <xsd:import namespace="6133428b-4b86-4f58-be1f-4c055e63a990"/>
    <xsd:import namespace="cdc7663a-08f0-4737-9e8c-148ce897a09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DateTaken" minOccurs="0"/>
                <xsd:element ref="ns2:MediaServiceLocation" minOccurs="0"/>
                <xsd:element ref="ns2:MediaServiceOCR" minOccurs="0"/>
                <xsd:element ref="ns2:MediaServiceEventHashCode" minOccurs="0"/>
                <xsd:element ref="ns2:MediaServiceGenerationTime" minOccurs="0"/>
                <xsd:element ref="ns2:MediaServiceAutoKeyPoints" minOccurs="0"/>
                <xsd:element ref="ns2:MediaServiceKeyPoints" minOccurs="0"/>
                <xsd:element ref="ns2:MediaLengthInSeconds"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5a3ebf-faa7-4909-bf96-f87a195bd2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ae61f9b1-e23d-4f49-b3d7-56b991556c4b"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133428b-4b86-4f58-be1f-4c055e63a99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dc7663a-08f0-4737-9e8c-148ce897a09c"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0508b2da-b1d5-4212-acea-da1e252c4d51}" ma:internalName="TaxCatchAll" ma:showField="CatchAllData" ma:web="6133428b-4b86-4f58-be1f-4c055e63a9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A82006F-7921-4E12-B545-47FA94155CBA}">
  <ds:schemaRefs>
    <ds:schemaRef ds:uri="http://schemas.microsoft.com/sharepoint/v3/contenttype/forms"/>
  </ds:schemaRefs>
</ds:datastoreItem>
</file>

<file path=customXml/itemProps2.xml><?xml version="1.0" encoding="utf-8"?>
<ds:datastoreItem xmlns:ds="http://schemas.openxmlformats.org/officeDocument/2006/customXml" ds:itemID="{2D353691-8A14-4723-B575-1656486C6E84}">
  <ds:schemaRefs>
    <ds:schemaRef ds:uri="cdc7663a-08f0-4737-9e8c-148ce897a09c"/>
    <ds:schemaRef ds:uri="http://schemas.microsoft.com/office/2006/metadata/properties"/>
    <ds:schemaRef ds:uri="http://www.w3.org/XML/1998/namespace"/>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6133428b-4b86-4f58-be1f-4c055e63a990"/>
    <ds:schemaRef ds:uri="7e5a3ebf-faa7-4909-bf96-f87a195bd27b"/>
    <ds:schemaRef ds:uri="http://purl.org/dc/dcmitype/"/>
    <ds:schemaRef ds:uri="http://purl.org/dc/elements/1.1/"/>
  </ds:schemaRefs>
</ds:datastoreItem>
</file>

<file path=customXml/itemProps3.xml><?xml version="1.0" encoding="utf-8"?>
<ds:datastoreItem xmlns:ds="http://schemas.openxmlformats.org/officeDocument/2006/customXml" ds:itemID="{68B9ABD0-9C19-450F-B993-0C5C7AA302F8}">
  <ds:schemaRefs>
    <ds:schemaRef ds:uri="6133428b-4b86-4f58-be1f-4c055e63a990"/>
    <ds:schemaRef ds:uri="7e5a3ebf-faa7-4909-bf96-f87a195bd27b"/>
    <ds:schemaRef ds:uri="cdc7663a-08f0-4737-9e8c-148ce897a09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Facet</Template>
  <TotalTime>124</TotalTime>
  <Words>3636</Words>
  <Application>Microsoft Office PowerPoint</Application>
  <PresentationFormat>Widescreen</PresentationFormat>
  <Paragraphs>108</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arial</vt:lpstr>
      <vt:lpstr>Trebuchet MS</vt:lpstr>
      <vt:lpstr>Wingdings 3</vt:lpstr>
      <vt:lpstr>Facet</vt:lpstr>
      <vt:lpstr>Self/Family Directed Home and Community-Base Services and Supports in the United States: Spotlight on the “Cash &amp; Counseling” Model  </vt:lpstr>
      <vt:lpstr>Public Financing for Long-term Care in the United States</vt:lpstr>
      <vt:lpstr>Alternative Modes of HCBS Service Delivery</vt:lpstr>
      <vt:lpstr>Two “Self/Family-Directed Modes of Service Delivery: Employer vs. Budget Authority</vt:lpstr>
      <vt:lpstr>The “Cash and Counseling” Experimental Demonstration</vt:lpstr>
      <vt:lpstr>Direct “Cash” Payments to HCBS Beneficiaries or Caregivers Almost Non-Existent in U.S. </vt:lpstr>
      <vt:lpstr>Employer Authority Dominant, but Budget Authority Model Gaining</vt:lpstr>
      <vt:lpstr>Paid Employment of Family Caregivers </vt:lpstr>
      <vt:lpstr>Prevalence of Family as Paid Aides</vt:lpstr>
      <vt:lpstr>What About Training to “Professionalize” Home Care Workers?</vt:lpstr>
      <vt:lpstr>Who is Eligible for Self-Directed Services? The Role of Unpaid Family Caregivers as Representatives</vt:lpstr>
      <vt:lpstr>Needs Assessment and Benefit Determinations Precede being Given the Option to Choose Self-Direction </vt:lpstr>
      <vt:lpstr>Differences Between Case-Management and Counseling </vt:lpstr>
      <vt:lpstr>Example: How “Cash &amp; Counseling” Can Enable “Having a Life” vs. a Prescribed Care Plan</vt:lpstr>
      <vt:lpstr>“Having a Life” Example Continued</vt:lpstr>
      <vt:lpstr>What “Counselors” Do to Support Self-Directing HCBS Users and Families? </vt:lpstr>
      <vt:lpstr>Self-Direction Has Several Advantages but is Not Necessarily Right for Everyone</vt:lpstr>
      <vt:lpstr>Advantages of Self-Direction: Better Outcomes</vt:lpstr>
      <vt:lpstr>Honoring Preferences for Family Caregiving </vt:lpstr>
      <vt:lpstr>Advantages of Self-Direction: Cost Effectiveness</vt:lpstr>
      <vt:lpstr>Advantages of Self-Direction: Continuity of Care</vt:lpstr>
      <vt:lpstr>Advantages of Self-Direction: Having Sufficient Providers Immediately to Meet Demand </vt:lpstr>
      <vt:lpstr>Contact Information </vt:lpstr>
      <vt:lpstr>References and Additional Resources</vt:lpstr>
      <vt:lpstr>References and Resources Continued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Self-Directed Long-Term Services and Supports in the United States</dc:title>
  <dc:creator>Doty, Pamela (HHS/ASPE)</dc:creator>
  <cp:lastModifiedBy>Beatrice Fabiani</cp:lastModifiedBy>
  <cp:revision>1</cp:revision>
  <dcterms:created xsi:type="dcterms:W3CDTF">2023-01-10T00:22:01Z</dcterms:created>
  <dcterms:modified xsi:type="dcterms:W3CDTF">2023-02-13T21:06:12Z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0x010100D1EF4C491C4F464889F9ECBA952063A8</vt:lpwstr>
  </property>
  <property fmtid="{D5CDD505-2E9C-101B-9397-08002B2CF9AE}" pid="3" name="MediaServiceImageTags">
    <vt:lpwstr/>
  </property>
</Properties>
</file>